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s/slide10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58.xml" ContentType="application/vnd.openxmlformats-officedocument.presentationml.slide+xml"/>
  <Override PartName="/ppt/slides/slide57.xml" ContentType="application/vnd.openxmlformats-officedocument.presentationml.slide+xml"/>
  <Override PartName="/ppt/slides/slide56.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1.xml" ContentType="application/vnd.openxmlformats-officedocument.presentationml.slide+xml"/>
  <Override PartName="/ppt/slides/slide70.xml" ContentType="application/vnd.openxmlformats-officedocument.presentationml.slide+xml"/>
  <Override PartName="/ppt/slides/slide69.xml" ContentType="application/vnd.openxmlformats-officedocument.presentationml.slide+xml"/>
  <Override PartName="/ppt/slides/slide68.xml" ContentType="application/vnd.openxmlformats-officedocument.presentationml.slide+xml"/>
  <Override PartName="/ppt/slides/slide67.xml" ContentType="application/vnd.openxmlformats-officedocument.presentationml.slide+xml"/>
  <Override PartName="/ppt/slides/slide66.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125.xml" ContentType="application/vnd.openxmlformats-officedocument.presentationml.slide+xml"/>
  <Override PartName="/ppt/slides/slide124.xml" ContentType="application/vnd.openxmlformats-officedocument.presentationml.slide+xml"/>
  <Override PartName="/ppt/slides/slide123.xml" ContentType="application/vnd.openxmlformats-officedocument.presentationml.slide+xml"/>
  <Override PartName="/ppt/slides/slide122.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06.xml" ContentType="application/vnd.openxmlformats-officedocument.presentationml.slide+xml"/>
  <Override PartName="/ppt/slides/slide131.xml" ContentType="application/vnd.openxmlformats-officedocument.presentationml.slide+xml"/>
  <Override PartName="/ppt/slides/slide130.xml" ContentType="application/vnd.openxmlformats-officedocument.presentationml.slide+xml"/>
  <Override PartName="/ppt/slides/slide129.xml" ContentType="application/vnd.openxmlformats-officedocument.presentationml.slide+xml"/>
  <Override PartName="/ppt/slides/slide121.xml" ContentType="application/vnd.openxmlformats-officedocument.presentationml.slide+xml"/>
  <Override PartName="/ppt/slides/slide120.xml" ContentType="application/vnd.openxmlformats-officedocument.presentationml.slide+xml"/>
  <Override PartName="/ppt/slides/slide119.xml" ContentType="application/vnd.openxmlformats-officedocument.presentationml.slide+xml"/>
  <Override PartName="/ppt/slides/slide112.xml" ContentType="application/vnd.openxmlformats-officedocument.presentationml.slide+xml"/>
  <Override PartName="/ppt/slides/slide111.xml" ContentType="application/vnd.openxmlformats-officedocument.presentationml.slide+xml"/>
  <Override PartName="/ppt/slides/slide110.xml" ContentType="application/vnd.openxmlformats-officedocument.presentationml.slide+xml"/>
  <Override PartName="/ppt/slides/slide109.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05.xml" ContentType="application/vnd.openxmlformats-officedocument.presentationml.slide+xml"/>
  <Override PartName="/ppt/slides/slide104.xml" ContentType="application/vnd.openxmlformats-officedocument.presentationml.slide+xml"/>
  <Override PartName="/ppt/slides/slide103.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85.xml" ContentType="application/vnd.openxmlformats-officedocument.presentationml.slide+xml"/>
  <Override PartName="/ppt/slides/slide84.xml" ContentType="application/vnd.openxmlformats-officedocument.presentationml.slide+xml"/>
  <Override PartName="/ppt/slides/slide83.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98.xml" ContentType="application/vnd.openxmlformats-officedocument.presentationml.slide+xml"/>
  <Override PartName="/ppt/slides/slide97.xml" ContentType="application/vnd.openxmlformats-officedocument.presentationml.slide+xml"/>
  <Override PartName="/ppt/slides/slide96.xml" ContentType="application/vnd.openxmlformats-officedocument.presentationml.slide+xml"/>
  <Override PartName="/ppt/slides/slide95.xml" ContentType="application/vnd.openxmlformats-officedocument.presentationml.slide+xml"/>
  <Override PartName="/ppt/slides/slide94.xml" ContentType="application/vnd.openxmlformats-officedocument.presentationml.slide+xml"/>
  <Override PartName="/ppt/slides/slide93.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0.xml" ContentType="application/vnd.openxmlformats-officedocument.presentationml.slide+xml"/>
  <Override PartName="/ppt/slides/slide107.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1.xml" ContentType="application/vnd.openxmlformats-officedocument.presentationml.slide+xml"/>
  <Override PartName="/ppt/slides/slide16.xml" ContentType="application/vnd.openxmlformats-officedocument.presentationml.slide+xml"/>
  <Override PartName="/ppt/slides/slide13.xml" ContentType="application/vnd.openxmlformats-officedocument.presentationml.slide+xml"/>
  <Override PartName="/ppt/slides/slide17.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notesSlides/notesSlide41.xml" ContentType="application/vnd.openxmlformats-officedocument.presentationml.notesSlide+xml"/>
  <Override PartName="/ppt/notesSlides/notesSlide62.xml" ContentType="application/vnd.openxmlformats-officedocument.presentationml.notesSlide+xml"/>
  <Override PartName="/ppt/notesSlides/notesSlide29.xml" ContentType="application/vnd.openxmlformats-officedocument.presentationml.notesSlide+xml"/>
  <Override PartName="/ppt/notesSlides/notesSlide63.xml" ContentType="application/vnd.openxmlformats-officedocument.presentationml.notesSlide+xml"/>
  <Override PartName="/ppt/notesSlides/notesSlide28.xml" ContentType="application/vnd.openxmlformats-officedocument.presentationml.notesSlide+xml"/>
  <Override PartName="/ppt/notesSlides/notesSlide61.xml" ContentType="application/vnd.openxmlformats-officedocument.presentationml.notesSlide+xml"/>
  <Override PartName="/ppt/notesSlides/notesSlide60.xml" ContentType="application/vnd.openxmlformats-officedocument.presentationml.notesSlide+xml"/>
  <Override PartName="/ppt/notesSlides/notesSlide59.xml" ContentType="application/vnd.openxmlformats-officedocument.presentationml.notesSlide+xml"/>
  <Override PartName="/ppt/notesSlides/notesSlide58.xml" ContentType="application/vnd.openxmlformats-officedocument.presentationml.notesSlide+xml"/>
  <Override PartName="/ppt/notesSlides/notesSlide57.xml" ContentType="application/vnd.openxmlformats-officedocument.presentationml.notesSlide+xml"/>
  <Override PartName="/ppt/notesSlides/notesSlide56.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40.xml" ContentType="application/vnd.openxmlformats-officedocument.presentationml.notesSlide+xml"/>
  <Override PartName="/ppt/notesSlides/notesSlide24.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5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37.xml" ContentType="application/vnd.openxmlformats-officedocument.presentationml.notesSlide+xml"/>
  <Override PartName="/ppt/notesSlides/notesSlide48.xml" ContentType="application/vnd.openxmlformats-officedocument.presentationml.notesSlide+xml"/>
  <Override PartName="/ppt/notesSlides/notesSlide45.xml" ContentType="application/vnd.openxmlformats-officedocument.presentationml.notesSlide+xml"/>
  <Override PartName="/ppt/notesSlides/notesSlide38.xml" ContentType="application/vnd.openxmlformats-officedocument.presentationml.notesSlide+xml"/>
  <Override PartName="/ppt/notesSlides/notesSlide44.xml" ContentType="application/vnd.openxmlformats-officedocument.presentationml.notesSlide+xml"/>
  <Override PartName="/ppt/notesSlides/notesSlide39.xml" ContentType="application/vnd.openxmlformats-officedocument.presentationml.notesSlide+xml"/>
  <Override PartName="/ppt/notesSlides/notesSlide43.xml" ContentType="application/vnd.openxmlformats-officedocument.presentationml.notesSlide+xml"/>
  <Override PartName="/ppt/notesSlides/notesSlide42.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4.xml" ContentType="application/vnd.openxmlformats-officedocument.presentationml.notesSlide+xml"/>
  <Override PartName="/ppt/notesSlides/notesSlide32.xml" ContentType="application/vnd.openxmlformats-officedocument.presentationml.notesSlide+xml"/>
  <Override PartName="/ppt/notesSlides/notesSlide53.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52.xml" ContentType="application/vnd.openxmlformats-officedocument.presentationml.notesSlide+xml"/>
  <Override PartName="/ppt/notesSlides/notesSlide36.xml" ContentType="application/vnd.openxmlformats-officedocument.presentationml.notesSlide+xml"/>
  <Override PartName="/ppt/notesSlides/notesSlide15.xml" ContentType="application/vnd.openxmlformats-officedocument.presentationml.notesSlide+xml"/>
  <Override PartName="/ppt/notesSlides/notesSlide23.xml" ContentType="application/vnd.openxmlformats-officedocument.presentationml.notesSlide+xml"/>
  <Override PartName="/ppt/notesSlides/notesSlide1.xml" ContentType="application/vnd.openxmlformats-officedocument.presentationml.notesSlide+xml"/>
  <Override PartName="/ppt/notesSlides/notesSlide74.xml" ContentType="application/vnd.openxmlformats-officedocument.presentationml.notesSlide+xml"/>
  <Override PartName="/ppt/notesSlides/notesSlide9.xml" ContentType="application/vnd.openxmlformats-officedocument.presentationml.notesSlide+xml"/>
  <Override PartName="/ppt/notesSlides/notesSlide73.xml" ContentType="application/vnd.openxmlformats-officedocument.presentationml.notesSlide+xml"/>
  <Override PartName="/ppt/notesSlides/notesSlide10.xml" ContentType="application/vnd.openxmlformats-officedocument.presentationml.notesSlide+xml"/>
  <Override PartName="/ppt/notesSlides/notesSlide72.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80.xml" ContentType="application/vnd.openxmlformats-officedocument.presentationml.notesSlide+xml"/>
  <Override PartName="/ppt/notesSlides/notesSlide8.xml" ContentType="application/vnd.openxmlformats-officedocument.presentationml.notesSlide+xml"/>
  <Override PartName="/ppt/notesSlides/notesSlide75.xml" ContentType="application/vnd.openxmlformats-officedocument.presentationml.notesSlide+xml"/>
  <Override PartName="/ppt/notesSlides/notesSlide79.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78.xml" ContentType="application/vnd.openxmlformats-officedocument.presentationml.notesSlide+xml"/>
  <Override PartName="/ppt/notesSlides/notesSlide6.xml" ContentType="application/vnd.openxmlformats-officedocument.presentationml.notesSlide+xml"/>
  <Override PartName="/ppt/notesSlides/notesSlide77.xml" ContentType="application/vnd.openxmlformats-officedocument.presentationml.notesSlide+xml"/>
  <Override PartName="/ppt/notesSlides/notesSlide7.xml" ContentType="application/vnd.openxmlformats-officedocument.presentationml.notesSlide+xml"/>
  <Override PartName="/ppt/notesSlides/notesSlide76.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ppt/notesSlides/notesSlide66.xml" ContentType="application/vnd.openxmlformats-officedocument.presentationml.notesSlide+xml"/>
  <Override PartName="/ppt/notesSlides/notesSlide81.xml" ContentType="application/vnd.openxmlformats-officedocument.presentationml.notesSlide+xml"/>
  <Override PartName="/ppt/notesSlides/notesSlide12.xml" ContentType="application/vnd.openxmlformats-officedocument.presentationml.notesSlide+xml"/>
  <Override PartName="/ppt/notesSlides/notesSlide64.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67.xml" ContentType="application/vnd.openxmlformats-officedocument.presentationml.notesSlide+xml"/>
  <Override PartName="/ppt/notesSlides/notesSlide65.xml" ContentType="application/vnd.openxmlformats-officedocument.presentationml.notesSlide+xml"/>
  <Override PartName="/ppt/notesSlides/notesSlide68.xml" ContentType="application/vnd.openxmlformats-officedocument.presentationml.notesSlide+xml"/>
  <Override PartName="/ppt/slideLayouts/slideLayout1.xml" ContentType="application/vnd.openxmlformats-officedocument.presentationml.slideLayout+xml"/>
  <Override PartName="/ppt/notesSlides/notesSlide69.xml" ContentType="application/vnd.openxmlformats-officedocument.presentationml.notesSlide+xml"/>
  <Override PartName="/ppt/notesSlides/notesSlide83.xml" ContentType="application/vnd.openxmlformats-officedocument.presentationml.notesSlide+xml"/>
  <Override PartName="/ppt/slideLayouts/slideLayout2.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133"/>
  </p:notesMasterIdLst>
  <p:sldIdLst>
    <p:sldId id="256" r:id="rId2"/>
    <p:sldId id="374" r:id="rId3"/>
    <p:sldId id="375" r:id="rId4"/>
    <p:sldId id="376" r:id="rId5"/>
    <p:sldId id="377" r:id="rId6"/>
    <p:sldId id="378" r:id="rId7"/>
    <p:sldId id="379" r:id="rId8"/>
    <p:sldId id="380" r:id="rId9"/>
    <p:sldId id="381" r:id="rId10"/>
    <p:sldId id="382" r:id="rId11"/>
    <p:sldId id="383" r:id="rId12"/>
    <p:sldId id="384" r:id="rId13"/>
    <p:sldId id="385" r:id="rId14"/>
    <p:sldId id="386" r:id="rId15"/>
    <p:sldId id="387" r:id="rId16"/>
    <p:sldId id="388" r:id="rId17"/>
    <p:sldId id="389" r:id="rId18"/>
    <p:sldId id="390" r:id="rId19"/>
    <p:sldId id="391" r:id="rId20"/>
    <p:sldId id="392" r:id="rId21"/>
    <p:sldId id="393" r:id="rId22"/>
    <p:sldId id="394" r:id="rId23"/>
    <p:sldId id="395" r:id="rId24"/>
    <p:sldId id="396" r:id="rId25"/>
    <p:sldId id="397" r:id="rId26"/>
    <p:sldId id="398" r:id="rId27"/>
    <p:sldId id="399" r:id="rId28"/>
    <p:sldId id="400" r:id="rId29"/>
    <p:sldId id="401" r:id="rId30"/>
    <p:sldId id="402" r:id="rId31"/>
    <p:sldId id="403" r:id="rId32"/>
    <p:sldId id="404" r:id="rId33"/>
    <p:sldId id="405" r:id="rId34"/>
    <p:sldId id="406" r:id="rId35"/>
    <p:sldId id="407" r:id="rId36"/>
    <p:sldId id="408" r:id="rId37"/>
    <p:sldId id="409" r:id="rId38"/>
    <p:sldId id="410" r:id="rId39"/>
    <p:sldId id="411" r:id="rId40"/>
    <p:sldId id="412" r:id="rId41"/>
    <p:sldId id="413" r:id="rId42"/>
    <p:sldId id="414" r:id="rId43"/>
    <p:sldId id="415" r:id="rId44"/>
    <p:sldId id="416" r:id="rId45"/>
    <p:sldId id="417" r:id="rId46"/>
    <p:sldId id="418" r:id="rId47"/>
    <p:sldId id="419" r:id="rId48"/>
    <p:sldId id="420" r:id="rId49"/>
    <p:sldId id="421" r:id="rId50"/>
    <p:sldId id="422" r:id="rId51"/>
    <p:sldId id="423" r:id="rId52"/>
    <p:sldId id="424" r:id="rId53"/>
    <p:sldId id="425" r:id="rId54"/>
    <p:sldId id="426" r:id="rId55"/>
    <p:sldId id="427" r:id="rId56"/>
    <p:sldId id="428" r:id="rId57"/>
    <p:sldId id="429" r:id="rId58"/>
    <p:sldId id="430" r:id="rId59"/>
    <p:sldId id="431" r:id="rId60"/>
    <p:sldId id="432" r:id="rId61"/>
    <p:sldId id="433" r:id="rId62"/>
    <p:sldId id="434" r:id="rId63"/>
    <p:sldId id="435" r:id="rId64"/>
    <p:sldId id="436" r:id="rId65"/>
    <p:sldId id="437" r:id="rId66"/>
    <p:sldId id="438" r:id="rId67"/>
    <p:sldId id="439" r:id="rId68"/>
    <p:sldId id="440" r:id="rId69"/>
    <p:sldId id="441" r:id="rId70"/>
    <p:sldId id="442" r:id="rId71"/>
    <p:sldId id="443" r:id="rId72"/>
    <p:sldId id="444" r:id="rId73"/>
    <p:sldId id="445" r:id="rId74"/>
    <p:sldId id="446" r:id="rId75"/>
    <p:sldId id="447" r:id="rId76"/>
    <p:sldId id="448" r:id="rId77"/>
    <p:sldId id="449" r:id="rId78"/>
    <p:sldId id="450" r:id="rId79"/>
    <p:sldId id="451" r:id="rId80"/>
    <p:sldId id="452" r:id="rId81"/>
    <p:sldId id="453" r:id="rId82"/>
    <p:sldId id="454" r:id="rId83"/>
    <p:sldId id="455" r:id="rId84"/>
    <p:sldId id="456" r:id="rId85"/>
    <p:sldId id="457" r:id="rId86"/>
    <p:sldId id="458" r:id="rId87"/>
    <p:sldId id="459" r:id="rId88"/>
    <p:sldId id="460" r:id="rId89"/>
    <p:sldId id="461" r:id="rId90"/>
    <p:sldId id="462" r:id="rId91"/>
    <p:sldId id="463" r:id="rId92"/>
    <p:sldId id="464" r:id="rId93"/>
    <p:sldId id="465" r:id="rId94"/>
    <p:sldId id="466" r:id="rId95"/>
    <p:sldId id="467" r:id="rId96"/>
    <p:sldId id="468" r:id="rId97"/>
    <p:sldId id="469" r:id="rId98"/>
    <p:sldId id="470" r:id="rId99"/>
    <p:sldId id="471" r:id="rId100"/>
    <p:sldId id="472" r:id="rId101"/>
    <p:sldId id="473" r:id="rId102"/>
    <p:sldId id="474" r:id="rId103"/>
    <p:sldId id="475" r:id="rId104"/>
    <p:sldId id="476" r:id="rId105"/>
    <p:sldId id="477" r:id="rId106"/>
    <p:sldId id="478" r:id="rId107"/>
    <p:sldId id="479" r:id="rId108"/>
    <p:sldId id="480" r:id="rId109"/>
    <p:sldId id="481" r:id="rId110"/>
    <p:sldId id="482" r:id="rId111"/>
    <p:sldId id="483" r:id="rId112"/>
    <p:sldId id="484" r:id="rId113"/>
    <p:sldId id="485" r:id="rId114"/>
    <p:sldId id="486" r:id="rId115"/>
    <p:sldId id="487" r:id="rId116"/>
    <p:sldId id="488" r:id="rId117"/>
    <p:sldId id="489" r:id="rId118"/>
    <p:sldId id="490" r:id="rId119"/>
    <p:sldId id="491" r:id="rId120"/>
    <p:sldId id="492" r:id="rId121"/>
    <p:sldId id="493" r:id="rId122"/>
    <p:sldId id="494" r:id="rId123"/>
    <p:sldId id="495" r:id="rId124"/>
    <p:sldId id="496" r:id="rId125"/>
    <p:sldId id="497" r:id="rId126"/>
    <p:sldId id="498" r:id="rId127"/>
    <p:sldId id="499" r:id="rId128"/>
    <p:sldId id="500" r:id="rId129"/>
    <p:sldId id="501" r:id="rId130"/>
    <p:sldId id="502" r:id="rId131"/>
    <p:sldId id="373" r:id="rId13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93" autoAdjust="0"/>
    <p:restoredTop sz="94660"/>
  </p:normalViewPr>
  <p:slideViewPr>
    <p:cSldViewPr>
      <p:cViewPr varScale="1">
        <p:scale>
          <a:sx n="79" d="100"/>
          <a:sy n="79" d="100"/>
        </p:scale>
        <p:origin x="-102" y="-252"/>
      </p:cViewPr>
      <p:guideLst>
        <p:guide orient="horz" pos="2160"/>
        <p:guide pos="2880"/>
      </p:guideLst>
    </p:cSldViewPr>
  </p:slideViewPr>
  <p:notesTextViewPr>
    <p:cViewPr>
      <p:scale>
        <a:sx n="100" d="100"/>
        <a:sy n="100" d="100"/>
      </p:scale>
      <p:origin x="0" y="0"/>
    </p:cViewPr>
  </p:notesTextViewPr>
  <p:notesViewPr>
    <p:cSldViewPr>
      <p:cViewPr varScale="1">
        <p:scale>
          <a:sx n="92" d="100"/>
          <a:sy n="92" d="100"/>
        </p:scale>
        <p:origin x="-3768"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customXml" Target="../customXml/item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presProps" Target="presProps.xml"/><Relationship Id="rId139" Type="http://schemas.openxmlformats.org/officeDocument/2006/relationships/customXml" Target="../customXml/item2.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29.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3/5/2014</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smtClean="0"/>
          </a:p>
        </p:txBody>
      </p:sp>
      <p:sp>
        <p:nvSpPr>
          <p:cNvPr id="71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E6226FB-55D5-4CAA-90EF-D8DC53E1A20F}" type="slidenum">
              <a:rPr lang="en-CA" smtClean="0"/>
              <a:pPr fontAlgn="base">
                <a:spcBef>
                  <a:spcPct val="0"/>
                </a:spcBef>
                <a:spcAft>
                  <a:spcPct val="0"/>
                </a:spcAft>
                <a:defRPr/>
              </a:pPr>
              <a:t>1</a:t>
            </a:fld>
            <a:endParaRPr lang="en-CA"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7E6911FB-3617-4411-B6C3-4E959C39860B}" type="slidenum">
              <a:rPr lang="en-CA" smtClean="0"/>
              <a:pPr>
                <a:defRPr/>
              </a:pPr>
              <a:t>10</a:t>
            </a:fld>
            <a:endParaRPr lang="en-CA"/>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83B340DE-E9FE-4C5A-81E7-D6C38696842F}" type="slidenum">
              <a:rPr lang="en-CA" smtClean="0"/>
              <a:pPr>
                <a:defRPr/>
              </a:pPr>
              <a:t>11</a:t>
            </a:fld>
            <a:endParaRPr lang="en-CA"/>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80A29012-9403-4524-9A41-2C335A2C82A8}" type="slidenum">
              <a:rPr lang="en-CA" smtClean="0"/>
              <a:pPr>
                <a:defRPr/>
              </a:pPr>
              <a:t>12</a:t>
            </a:fld>
            <a:endParaRPr lang="en-CA"/>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9FAEDFBC-B36F-4225-92B5-2545492D7DB9}" type="slidenum">
              <a:rPr lang="en-CA" smtClean="0"/>
              <a:pPr>
                <a:defRPr/>
              </a:pPr>
              <a:t>13</a:t>
            </a:fld>
            <a:endParaRPr lang="en-CA"/>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FB8A0B3C-5DD0-4EAE-AB0B-6243DBC22A24}" type="slidenum">
              <a:rPr lang="en-CA" smtClean="0"/>
              <a:pPr>
                <a:defRPr/>
              </a:pPr>
              <a:t>14</a:t>
            </a:fld>
            <a:endParaRPr lang="en-CA"/>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EC1AD56E-799E-48E1-8DB6-E231DD19A7A6}" type="slidenum">
              <a:rPr lang="en-CA" smtClean="0"/>
              <a:pPr>
                <a:defRPr/>
              </a:pPr>
              <a:t>15</a:t>
            </a:fld>
            <a:endParaRPr lang="en-CA"/>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DE2DA6DC-1294-4250-82C9-698F885A43D1}" type="slidenum">
              <a:rPr lang="en-CA" smtClean="0"/>
              <a:pPr>
                <a:defRPr/>
              </a:pPr>
              <a:t>16</a:t>
            </a:fld>
            <a:endParaRPr lang="en-CA"/>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C1D5D61B-DFD0-4642-8345-F6EE1D22F691}" type="slidenum">
              <a:rPr lang="en-CA" smtClean="0"/>
              <a:pPr>
                <a:defRPr/>
              </a:pPr>
              <a:t>17</a:t>
            </a:fld>
            <a:endParaRPr lang="en-CA"/>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39B8A3D6-FB89-4AD1-9E89-8282DDCCB509}" type="slidenum">
              <a:rPr lang="en-CA" smtClean="0"/>
              <a:pPr>
                <a:defRPr/>
              </a:pPr>
              <a:t>18</a:t>
            </a:fld>
            <a:endParaRPr lang="en-CA"/>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506B455B-6DE3-4E78-9728-A8410131F31D}" type="slidenum">
              <a:rPr lang="en-CA" smtClean="0"/>
              <a:pPr>
                <a:defRPr/>
              </a:pPr>
              <a:t>19</a:t>
            </a:fld>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B7657FC0-72E8-49D9-8775-918C1AF3E3D8}" type="slidenum">
              <a:rPr lang="en-CA" smtClean="0"/>
              <a:pPr>
                <a:defRPr/>
              </a:pPr>
              <a:t>2</a:t>
            </a:fld>
            <a:endParaRPr lang="en-CA"/>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3B383B02-BEE2-4DA1-8918-028A95B989DE}" type="slidenum">
              <a:rPr lang="en-CA" smtClean="0"/>
              <a:pPr>
                <a:defRPr/>
              </a:pPr>
              <a:t>20</a:t>
            </a:fld>
            <a:endParaRPr lang="en-CA"/>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8282B072-8FC9-4B23-B3AE-B08513AE48A9}" type="slidenum">
              <a:rPr lang="en-CA" smtClean="0"/>
              <a:pPr>
                <a:defRPr/>
              </a:pPr>
              <a:t>21</a:t>
            </a:fld>
            <a:endParaRPr lang="en-CA"/>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61F5FA25-1FA3-486E-AEAC-9CC336715BE1}" type="slidenum">
              <a:rPr lang="en-CA" smtClean="0"/>
              <a:pPr>
                <a:defRPr/>
              </a:pPr>
              <a:t>22</a:t>
            </a:fld>
            <a:endParaRPr lang="en-CA"/>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6D7588D5-375C-418E-B38A-ECA647B65D45}" type="slidenum">
              <a:rPr lang="en-CA" smtClean="0"/>
              <a:pPr>
                <a:defRPr/>
              </a:pPr>
              <a:t>23</a:t>
            </a:fld>
            <a:endParaRPr lang="en-CA"/>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A123B5FE-3C07-42C2-91C9-71C1FF483787}" type="slidenum">
              <a:rPr lang="en-CA" smtClean="0"/>
              <a:pPr>
                <a:defRPr/>
              </a:pPr>
              <a:t>24</a:t>
            </a:fld>
            <a:endParaRPr lang="en-CA"/>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F17DD0C2-A6F4-412D-BD9D-EEDB2174052A}" type="slidenum">
              <a:rPr lang="en-CA" smtClean="0"/>
              <a:pPr>
                <a:defRPr/>
              </a:pPr>
              <a:t>25</a:t>
            </a:fld>
            <a:endParaRPr lang="en-CA"/>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26E701E8-DF74-4EEA-B57B-EEB8B474240C}" type="slidenum">
              <a:rPr lang="en-CA" smtClean="0"/>
              <a:pPr>
                <a:defRPr/>
              </a:pPr>
              <a:t>26</a:t>
            </a:fld>
            <a:endParaRPr lang="en-CA"/>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DBA0EEF5-13D6-4965-B47D-CFFFA70DE4F8}" type="slidenum">
              <a:rPr lang="en-CA" smtClean="0"/>
              <a:pPr>
                <a:defRPr/>
              </a:pPr>
              <a:t>27</a:t>
            </a:fld>
            <a:endParaRPr lang="en-CA"/>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DFB3EC65-0554-4C39-A4B5-60EAA6E6E3DC}" type="slidenum">
              <a:rPr lang="en-CA" smtClean="0"/>
              <a:pPr>
                <a:defRPr/>
              </a:pPr>
              <a:t>28</a:t>
            </a:fld>
            <a:endParaRPr lang="en-CA"/>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3B6D80B0-0245-4252-8B9D-97DD55BEA8BA}" type="slidenum">
              <a:rPr lang="en-CA" smtClean="0"/>
              <a:pPr>
                <a:defRPr/>
              </a:pPr>
              <a:t>29</a:t>
            </a:fld>
            <a:endParaRPr lang="en-C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4F394E61-C828-4CFF-9438-CC87A0E41C6C}" type="slidenum">
              <a:rPr lang="en-CA" smtClean="0"/>
              <a:pPr>
                <a:defRPr/>
              </a:pPr>
              <a:t>3</a:t>
            </a:fld>
            <a:endParaRPr lang="en-CA"/>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6D1A4E8D-3AE5-41E3-94E5-AE59C2F1DCCD}" type="slidenum">
              <a:rPr lang="en-CA" smtClean="0"/>
              <a:pPr>
                <a:defRPr/>
              </a:pPr>
              <a:t>30</a:t>
            </a:fld>
            <a:endParaRPr lang="en-CA"/>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98F0F937-6E7E-40CA-B325-7EF8A9FF1317}" type="slidenum">
              <a:rPr lang="en-CA" smtClean="0"/>
              <a:pPr>
                <a:defRPr/>
              </a:pPr>
              <a:t>31</a:t>
            </a:fld>
            <a:endParaRPr lang="en-CA"/>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63599D60-3F7A-411E-92C2-18677D22CE2C}" type="slidenum">
              <a:rPr lang="en-CA" smtClean="0"/>
              <a:pPr>
                <a:defRPr/>
              </a:pPr>
              <a:t>32</a:t>
            </a:fld>
            <a:endParaRPr lang="en-CA"/>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9892F602-F933-442E-9A50-FE9F1D008464}" type="slidenum">
              <a:rPr lang="en-CA" smtClean="0"/>
              <a:pPr>
                <a:defRPr/>
              </a:pPr>
              <a:t>33</a:t>
            </a:fld>
            <a:endParaRPr lang="en-CA"/>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E5C5A3A1-1912-4A27-913F-EA8B3A757511}" type="slidenum">
              <a:rPr lang="en-CA" smtClean="0"/>
              <a:pPr>
                <a:defRPr/>
              </a:pPr>
              <a:t>34</a:t>
            </a:fld>
            <a:endParaRPr lang="en-CA"/>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23668FE7-ABD4-4F68-80A7-40B20F816B2D}" type="slidenum">
              <a:rPr lang="en-CA" smtClean="0"/>
              <a:pPr>
                <a:defRPr/>
              </a:pPr>
              <a:t>35</a:t>
            </a:fld>
            <a:endParaRPr lang="en-CA"/>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C0ECB084-0925-4178-AFEA-9BEB70189214}" type="slidenum">
              <a:rPr lang="en-CA" smtClean="0"/>
              <a:pPr>
                <a:defRPr/>
              </a:pPr>
              <a:t>36</a:t>
            </a:fld>
            <a:endParaRPr lang="en-CA"/>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F1CA23B6-350B-440E-9CFC-A6E852686BBF}" type="slidenum">
              <a:rPr lang="en-CA" smtClean="0"/>
              <a:pPr>
                <a:defRPr/>
              </a:pPr>
              <a:t>37</a:t>
            </a:fld>
            <a:endParaRPr lang="en-CA"/>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E00E1C55-4A40-46C9-9737-B056FB9CCC5D}" type="slidenum">
              <a:rPr lang="en-CA" smtClean="0"/>
              <a:pPr>
                <a:defRPr/>
              </a:pPr>
              <a:t>38</a:t>
            </a:fld>
            <a:endParaRPr lang="en-CA"/>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C8B44B27-C063-4903-8ABD-3E6DF745241E}" type="slidenum">
              <a:rPr lang="en-CA" smtClean="0"/>
              <a:pPr>
                <a:defRPr/>
              </a:pPr>
              <a:t>39</a:t>
            </a:fld>
            <a:endParaRPr lang="en-C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8F66CEB2-C10D-4566-BDDA-65B20EA0379F}" type="slidenum">
              <a:rPr lang="en-CA" smtClean="0"/>
              <a:pPr>
                <a:defRPr/>
              </a:pPr>
              <a:t>4</a:t>
            </a:fld>
            <a:endParaRPr lang="en-CA"/>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3F68827C-3D54-47AF-8FC1-DA30C4E36159}" type="slidenum">
              <a:rPr lang="en-CA" smtClean="0"/>
              <a:pPr>
                <a:defRPr/>
              </a:pPr>
              <a:t>40</a:t>
            </a:fld>
            <a:endParaRPr lang="en-CA"/>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AA9153FD-2B40-4F42-AC36-42BC4E94753C}" type="slidenum">
              <a:rPr lang="en-CA" smtClean="0"/>
              <a:pPr>
                <a:defRPr/>
              </a:pPr>
              <a:t>41</a:t>
            </a:fld>
            <a:endParaRPr lang="en-CA"/>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223B4DFA-64E2-492B-9ECF-87E6B2F8AF49}" type="slidenum">
              <a:rPr lang="en-CA" smtClean="0"/>
              <a:pPr>
                <a:defRPr/>
              </a:pPr>
              <a:t>42</a:t>
            </a:fld>
            <a:endParaRPr lang="en-CA"/>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76A1CAA9-8A3A-4B02-A380-FDCBFCB220BD}" type="slidenum">
              <a:rPr lang="en-CA" smtClean="0"/>
              <a:pPr>
                <a:defRPr/>
              </a:pPr>
              <a:t>43</a:t>
            </a:fld>
            <a:endParaRPr lang="en-CA"/>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90265B7A-CCD6-416E-8EC7-9C1D0E4501AD}" type="slidenum">
              <a:rPr lang="en-CA" smtClean="0"/>
              <a:pPr>
                <a:defRPr/>
              </a:pPr>
              <a:t>44</a:t>
            </a:fld>
            <a:endParaRPr lang="en-CA"/>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318057C0-D805-442C-983C-CDB36CF23652}" type="slidenum">
              <a:rPr lang="en-CA" smtClean="0"/>
              <a:pPr>
                <a:defRPr/>
              </a:pPr>
              <a:t>45</a:t>
            </a:fld>
            <a:endParaRPr lang="en-CA"/>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50295DB6-AF42-42CF-AB28-143825801438}" type="slidenum">
              <a:rPr lang="en-CA" smtClean="0"/>
              <a:pPr>
                <a:defRPr/>
              </a:pPr>
              <a:t>46</a:t>
            </a:fld>
            <a:endParaRPr lang="en-CA"/>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BEE7E049-D1BE-44DF-A2B7-D110EB12A93A}" type="slidenum">
              <a:rPr lang="en-CA" smtClean="0"/>
              <a:pPr>
                <a:defRPr/>
              </a:pPr>
              <a:t>47</a:t>
            </a:fld>
            <a:endParaRPr lang="en-CA"/>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66301114-F57C-44D3-BC2A-5D5628D0A1CF}" type="slidenum">
              <a:rPr lang="en-CA" smtClean="0"/>
              <a:pPr>
                <a:defRPr/>
              </a:pPr>
              <a:t>48</a:t>
            </a:fld>
            <a:endParaRPr lang="en-CA"/>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37A90CF9-4AB7-4BB3-B88B-FF456514AC88}" type="slidenum">
              <a:rPr lang="en-CA" smtClean="0"/>
              <a:pPr>
                <a:defRPr/>
              </a:pPr>
              <a:t>49</a:t>
            </a:fld>
            <a:endParaRPr lang="en-C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622922B3-6D2C-4587-9FE9-CDECD4E2B1B0}" type="slidenum">
              <a:rPr lang="en-CA" smtClean="0"/>
              <a:pPr>
                <a:defRPr/>
              </a:pPr>
              <a:t>5</a:t>
            </a:fld>
            <a:endParaRPr lang="en-CA"/>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04D8E5FA-F107-4917-BE7C-989E07D03901}" type="slidenum">
              <a:rPr lang="en-CA" smtClean="0"/>
              <a:pPr>
                <a:defRPr/>
              </a:pPr>
              <a:t>50</a:t>
            </a:fld>
            <a:endParaRPr lang="en-CA"/>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D962539E-2E18-4C44-B0FF-A7ECC51709F2}" type="slidenum">
              <a:rPr lang="en-CA" smtClean="0"/>
              <a:pPr>
                <a:defRPr/>
              </a:pPr>
              <a:t>51</a:t>
            </a:fld>
            <a:endParaRPr lang="en-CA"/>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182BE1D2-7C08-40A1-AED4-097D20DAA3DF}" type="slidenum">
              <a:rPr lang="en-CA" smtClean="0"/>
              <a:pPr>
                <a:defRPr/>
              </a:pPr>
              <a:t>52</a:t>
            </a:fld>
            <a:endParaRPr lang="en-CA"/>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859A9BDF-C231-42AC-B8E7-37AB58B83B5A}" type="slidenum">
              <a:rPr lang="en-CA" smtClean="0"/>
              <a:pPr>
                <a:defRPr/>
              </a:pPr>
              <a:t>53</a:t>
            </a:fld>
            <a:endParaRPr lang="en-CA"/>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3EC5E170-A682-4A7C-A937-1733F14F25DC}" type="slidenum">
              <a:rPr lang="en-CA" smtClean="0"/>
              <a:pPr>
                <a:defRPr/>
              </a:pPr>
              <a:t>54</a:t>
            </a:fld>
            <a:endParaRPr lang="en-CA"/>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10B98D6F-52DA-40C6-BD0C-32EA7F89E125}" type="slidenum">
              <a:rPr lang="en-CA" smtClean="0"/>
              <a:pPr>
                <a:defRPr/>
              </a:pPr>
              <a:t>55</a:t>
            </a:fld>
            <a:endParaRPr lang="en-CA"/>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7F895BD4-D567-4BA1-8ECE-9C6202B683A5}" type="slidenum">
              <a:rPr lang="en-CA" smtClean="0"/>
              <a:pPr>
                <a:defRPr/>
              </a:pPr>
              <a:t>57</a:t>
            </a:fld>
            <a:endParaRPr lang="en-CA"/>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146889D8-DEFA-4AD5-A53B-C4C2D57E59B1}" type="slidenum">
              <a:rPr lang="en-CA" smtClean="0"/>
              <a:pPr>
                <a:defRPr/>
              </a:pPr>
              <a:t>58</a:t>
            </a:fld>
            <a:endParaRPr lang="en-CA"/>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F29A6440-6FD8-4CF1-8675-87ACAB25A756}" type="slidenum">
              <a:rPr lang="en-CA" smtClean="0"/>
              <a:pPr>
                <a:defRPr/>
              </a:pPr>
              <a:t>59</a:t>
            </a:fld>
            <a:endParaRPr lang="en-CA"/>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2379D711-4ACA-4C7A-9D52-EC9B6505A19A}" type="slidenum">
              <a:rPr lang="en-CA" smtClean="0"/>
              <a:pPr>
                <a:defRPr/>
              </a:pPr>
              <a:t>60</a:t>
            </a:fld>
            <a:endParaRPr lang="en-C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BF56FB9D-C68E-4C9A-9AE1-58E9288C3646}" type="slidenum">
              <a:rPr lang="en-CA" smtClean="0"/>
              <a:pPr>
                <a:defRPr/>
              </a:pPr>
              <a:t>6</a:t>
            </a:fld>
            <a:endParaRPr lang="en-CA"/>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48876ADE-3A9D-4477-9365-28FBD0E3A873}" type="slidenum">
              <a:rPr lang="en-CA" smtClean="0"/>
              <a:pPr>
                <a:defRPr/>
              </a:pPr>
              <a:t>61</a:t>
            </a:fld>
            <a:endParaRPr lang="en-CA"/>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BA08B9FF-EAE7-4542-8F8E-361EA3618E03}" type="slidenum">
              <a:rPr lang="en-CA" smtClean="0"/>
              <a:pPr>
                <a:defRPr/>
              </a:pPr>
              <a:t>62</a:t>
            </a:fld>
            <a:endParaRPr lang="en-CA"/>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2ACA7F95-B7EC-4D49-873C-1F751F5BC58E}" type="slidenum">
              <a:rPr lang="en-CA" smtClean="0"/>
              <a:pPr>
                <a:defRPr/>
              </a:pPr>
              <a:t>63</a:t>
            </a:fld>
            <a:endParaRPr lang="en-CA"/>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01B1CD93-708C-4441-BBF1-0FD847C75BD6}" type="slidenum">
              <a:rPr lang="en-CA" smtClean="0"/>
              <a:pPr>
                <a:defRPr/>
              </a:pPr>
              <a:t>67</a:t>
            </a:fld>
            <a:endParaRPr lang="en-CA"/>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DEBFAA9A-C3E1-45D9-AC21-C77159707AA8}" type="slidenum">
              <a:rPr lang="en-CA" smtClean="0"/>
              <a:pPr>
                <a:defRPr/>
              </a:pPr>
              <a:t>100</a:t>
            </a:fld>
            <a:endParaRPr lang="en-CA"/>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6A4125A3-B004-4572-9986-1589A2B7F5D8}" type="slidenum">
              <a:rPr lang="en-CA" smtClean="0"/>
              <a:pPr>
                <a:defRPr/>
              </a:pPr>
              <a:t>102</a:t>
            </a:fld>
            <a:endParaRPr lang="en-CA"/>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1ED4AEAE-1ECF-4002-AB88-FE602D39ADFA}" type="slidenum">
              <a:rPr lang="en-CA" smtClean="0"/>
              <a:pPr>
                <a:defRPr/>
              </a:pPr>
              <a:t>103</a:t>
            </a:fld>
            <a:endParaRPr lang="en-CA"/>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B6FBDB1B-E52B-4546-BA03-FD8E97BCE24C}" type="slidenum">
              <a:rPr lang="en-CA" smtClean="0"/>
              <a:pPr>
                <a:defRPr/>
              </a:pPr>
              <a:t>104</a:t>
            </a:fld>
            <a:endParaRPr lang="en-CA"/>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1E238DBF-574F-4B6C-B842-2B35F480D6A4}" type="slidenum">
              <a:rPr lang="en-CA" smtClean="0"/>
              <a:pPr>
                <a:defRPr/>
              </a:pPr>
              <a:t>105</a:t>
            </a:fld>
            <a:endParaRPr lang="en-CA"/>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3C04B437-4009-4612-B6D9-EB19D5DCC405}" type="slidenum">
              <a:rPr lang="en-CA" smtClean="0"/>
              <a:pPr>
                <a:defRPr/>
              </a:pPr>
              <a:t>107</a:t>
            </a:fld>
            <a:endParaRPr lang="en-CA"/>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D45367BC-4D9D-4CE0-9DB2-91AABA7F3C71}" type="slidenum">
              <a:rPr lang="en-CA" smtClean="0"/>
              <a:pPr>
                <a:defRPr/>
              </a:pPr>
              <a:t>7</a:t>
            </a:fld>
            <a:endParaRPr lang="en-CA"/>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D9BBC460-D1BA-438B-AF08-EBFA4E986BF5}" type="slidenum">
              <a:rPr lang="en-CA" smtClean="0"/>
              <a:pPr>
                <a:defRPr/>
              </a:pPr>
              <a:t>108</a:t>
            </a:fld>
            <a:endParaRPr lang="en-CA"/>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8635E062-F974-4CA9-9AF2-9044D513F938}" type="slidenum">
              <a:rPr lang="en-CA" smtClean="0"/>
              <a:pPr>
                <a:defRPr/>
              </a:pPr>
              <a:t>109</a:t>
            </a:fld>
            <a:endParaRPr lang="en-CA"/>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C01F582C-27E2-4273-BAD6-CC5778078FCD}" type="slidenum">
              <a:rPr lang="en-CA" smtClean="0"/>
              <a:pPr>
                <a:defRPr/>
              </a:pPr>
              <a:t>110</a:t>
            </a:fld>
            <a:endParaRPr lang="en-CA"/>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91330DA1-6167-4280-B3CF-6596CA3115C2}" type="slidenum">
              <a:rPr lang="en-CA" smtClean="0"/>
              <a:pPr>
                <a:defRPr/>
              </a:pPr>
              <a:t>111</a:t>
            </a:fld>
            <a:endParaRPr lang="en-CA"/>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C1946E2B-3FB5-437E-B82F-F869EFC5EC28}" type="slidenum">
              <a:rPr lang="en-CA" smtClean="0"/>
              <a:pPr>
                <a:defRPr/>
              </a:pPr>
              <a:t>112</a:t>
            </a:fld>
            <a:endParaRPr lang="en-CA"/>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62D1EAFF-15A8-402E-BD11-D735E75368BC}" type="slidenum">
              <a:rPr lang="en-CA" smtClean="0"/>
              <a:pPr>
                <a:defRPr/>
              </a:pPr>
              <a:t>113</a:t>
            </a:fld>
            <a:endParaRPr lang="en-CA"/>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A9B82BBB-EA4D-4A34-9836-4EB0E5C78CC3}" type="slidenum">
              <a:rPr lang="en-CA" smtClean="0"/>
              <a:pPr>
                <a:defRPr/>
              </a:pPr>
              <a:t>114</a:t>
            </a:fld>
            <a:endParaRPr lang="en-CA"/>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52FDE240-0426-4BCD-AEFF-2DC25BA75D42}" type="slidenum">
              <a:rPr lang="en-CA" smtClean="0"/>
              <a:pPr>
                <a:defRPr/>
              </a:pPr>
              <a:t>115</a:t>
            </a:fld>
            <a:endParaRPr lang="en-CA"/>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C49F5890-48EC-4BE4-BFE7-90DC9F82682C}" type="slidenum">
              <a:rPr lang="en-CA" smtClean="0"/>
              <a:pPr>
                <a:defRPr/>
              </a:pPr>
              <a:t>117</a:t>
            </a:fld>
            <a:endParaRPr lang="en-CA"/>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3D0EB2EE-3278-4F61-92D4-CA120533E9CC}" type="slidenum">
              <a:rPr lang="en-CA" smtClean="0"/>
              <a:pPr>
                <a:defRPr/>
              </a:pPr>
              <a:t>127</a:t>
            </a:fld>
            <a:endParaRPr lang="en-CA"/>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21B12E53-4564-43B0-94AC-0AB7EBE4A32B}" type="slidenum">
              <a:rPr lang="en-CA" smtClean="0"/>
              <a:pPr>
                <a:defRPr/>
              </a:pPr>
              <a:t>8</a:t>
            </a:fld>
            <a:endParaRPr lang="en-CA"/>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1E3FC708-C058-466E-970C-B0693485E6A3}" type="slidenum">
              <a:rPr lang="en-CA" smtClean="0"/>
              <a:pPr>
                <a:defRPr/>
              </a:pPr>
              <a:t>128</a:t>
            </a:fld>
            <a:endParaRPr lang="en-CA"/>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3EA19F49-EDF4-4B07-BA73-65AB98C2DC4F}" type="slidenum">
              <a:rPr lang="en-CA" smtClean="0"/>
              <a:pPr>
                <a:defRPr/>
              </a:pPr>
              <a:t>129</a:t>
            </a:fld>
            <a:endParaRPr lang="en-CA"/>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D069EBA0-0C22-43B0-8138-A434D0F41FB2}" type="slidenum">
              <a:rPr lang="en-CA" smtClean="0"/>
              <a:pPr>
                <a:defRPr/>
              </a:pPr>
              <a:t>130</a:t>
            </a:fld>
            <a:endParaRPr lang="en-CA"/>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C9719500-C45E-434A-BC8A-8FFFDCB8ACC3}" type="slidenum">
              <a:rPr lang="en-CA" smtClean="0"/>
              <a:pPr>
                <a:defRPr/>
              </a:pPr>
              <a:t>131</a:t>
            </a:fld>
            <a:endParaRPr lang="en-CA"/>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8E20D717-F526-452B-A5B6-07EA25F221E3}" type="slidenum">
              <a:rPr lang="en-CA" smtClean="0"/>
              <a:pPr>
                <a:defRPr/>
              </a:pPr>
              <a:t>9</a:t>
            </a:fld>
            <a:endParaRPr lang="en-CA"/>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dirty="0">
                <a:solidFill>
                  <a:schemeClr val="bg1"/>
                </a:solidFill>
                <a:latin typeface="Arial" pitchFamily="34" charset="0"/>
                <a:cs typeface="Arial" pitchFamily="34" charset="0"/>
              </a:rPr>
              <a:t>ECE 250 </a:t>
            </a:r>
            <a:r>
              <a:rPr lang="en-US" sz="2000" i="1" dirty="0">
                <a:solidFill>
                  <a:schemeClr val="bg1"/>
                </a:solidFill>
                <a:latin typeface="Arial" pitchFamily="34" charset="0"/>
                <a:cs typeface="Arial" pitchFamily="34" charset="0"/>
              </a:rPr>
              <a:t>Algorithms and Data Structures</a:t>
            </a:r>
          </a:p>
        </p:txBody>
      </p:sp>
      <p:sp>
        <p:nvSpPr>
          <p:cNvPr id="7" name="Text Box 14"/>
          <p:cNvSpPr txBox="1">
            <a:spLocks noChangeArrowheads="1"/>
          </p:cNvSpPr>
          <p:nvPr userDrawn="1"/>
        </p:nvSpPr>
        <p:spPr bwMode="auto">
          <a:xfrm>
            <a:off x="5472113" y="4365625"/>
            <a:ext cx="3671887" cy="2270125"/>
          </a:xfrm>
          <a:prstGeom prst="rect">
            <a:avLst/>
          </a:prstGeom>
          <a:noFill/>
          <a:ln w="9525">
            <a:noFill/>
            <a:miter lim="800000"/>
            <a:headEnd/>
            <a:tailEnd/>
          </a:ln>
          <a:effectLst>
            <a:outerShdw blurRad="50800" dist="25400" dir="2700000" algn="tl" rotWithShape="0">
              <a:prstClr val="black"/>
            </a:outerShdw>
          </a:effectLst>
        </p:spPr>
        <p:txBody>
          <a:bodyPr>
            <a:spAutoFit/>
          </a:bodyPr>
          <a:lstStyle/>
          <a:p>
            <a:pPr defTabSz="457200">
              <a:spcBef>
                <a:spcPct val="20000"/>
              </a:spcBef>
              <a:defRPr/>
            </a:pPr>
            <a:r>
              <a:rPr lang="en-US" sz="1200" b="1" kern="0" dirty="0">
                <a:solidFill>
                  <a:srgbClr val="FFFFFF"/>
                </a:solidFill>
                <a:latin typeface="Arial" pitchFamily="34" charset="0"/>
                <a:ea typeface="ＭＳ Ｐゴシック" charset="-128"/>
                <a:cs typeface="Arial" pitchFamily="34" charset="0"/>
              </a:rPr>
              <a:t>Douglas Wilhelm Harder, </a:t>
            </a:r>
            <a:r>
              <a:rPr lang="en-US" sz="1200" b="1" kern="0" dirty="0" err="1">
                <a:solidFill>
                  <a:srgbClr val="FFFFFF"/>
                </a:solidFill>
                <a:latin typeface="Arial" pitchFamily="34" charset="0"/>
                <a:ea typeface="ＭＳ Ｐゴシック" charset="-128"/>
                <a:cs typeface="Arial" pitchFamily="34" charset="0"/>
              </a:rPr>
              <a:t>M.Math</a:t>
            </a:r>
            <a:r>
              <a:rPr lang="en-US" sz="1200" b="1" kern="0" dirty="0">
                <a:solidFill>
                  <a:srgbClr val="FFFFFF"/>
                </a:solidFill>
                <a:latin typeface="Arial" pitchFamily="34" charset="0"/>
                <a:ea typeface="ＭＳ Ｐゴシック" charset="-128"/>
                <a:cs typeface="Arial" pitchFamily="34" charset="0"/>
              </a:rPr>
              <a:t>. LEL</a:t>
            </a:r>
          </a:p>
          <a:p>
            <a:pPr defTabSz="457200">
              <a:spcBef>
                <a:spcPct val="20000"/>
              </a:spcBef>
              <a:defRPr/>
            </a:pPr>
            <a:r>
              <a:rPr lang="en-US" sz="1100" kern="0" dirty="0">
                <a:solidFill>
                  <a:srgbClr val="FFFFFF"/>
                </a:solidFill>
                <a:latin typeface="Arial" pitchFamily="34" charset="0"/>
                <a:ea typeface="ＭＳ Ｐゴシック" charset="-128"/>
                <a:cs typeface="Arial" pitchFamily="34" charset="0"/>
              </a:rPr>
              <a:t>Department of Electrical and Computer Engineering</a:t>
            </a:r>
          </a:p>
          <a:p>
            <a:pPr defTabSz="457200">
              <a:spcBef>
                <a:spcPct val="20000"/>
              </a:spcBef>
              <a:defRPr/>
            </a:pPr>
            <a:r>
              <a:rPr lang="en-US" sz="1100" kern="0" dirty="0">
                <a:solidFill>
                  <a:srgbClr val="FFFFFF"/>
                </a:solidFill>
                <a:latin typeface="Arial" pitchFamily="34" charset="0"/>
                <a:ea typeface="ＭＳ Ｐゴシック" charset="-128"/>
                <a:cs typeface="Arial" pitchFamily="34" charset="0"/>
              </a:rPr>
              <a:t>University of Waterloo</a:t>
            </a:r>
          </a:p>
          <a:p>
            <a:pPr defTabSz="457200">
              <a:spcBef>
                <a:spcPct val="20000"/>
              </a:spcBef>
              <a:defRPr/>
            </a:pPr>
            <a:r>
              <a:rPr lang="en-US" sz="1100" kern="0" dirty="0">
                <a:solidFill>
                  <a:srgbClr val="FFFFFF"/>
                </a:solidFill>
                <a:latin typeface="Arial" pitchFamily="34" charset="0"/>
                <a:ea typeface="ＭＳ Ｐゴシック" charset="-128"/>
                <a:cs typeface="Arial" pitchFamily="34" charset="0"/>
              </a:rPr>
              <a:t>Waterloo, Ontario, Canada</a:t>
            </a:r>
          </a:p>
          <a:p>
            <a:pPr defTabSz="457200">
              <a:spcBef>
                <a:spcPct val="20000"/>
              </a:spcBef>
              <a:defRPr/>
            </a:pPr>
            <a:endParaRPr lang="en-US" sz="1100" kern="0" dirty="0">
              <a:solidFill>
                <a:srgbClr val="FFFFFF"/>
              </a:solidFill>
              <a:latin typeface="Arial" pitchFamily="34" charset="0"/>
              <a:ea typeface="ＭＳ Ｐゴシック" charset="-128"/>
              <a:cs typeface="Arial" pitchFamily="34" charset="0"/>
            </a:endParaRPr>
          </a:p>
          <a:p>
            <a:pPr defTabSz="457200">
              <a:spcBef>
                <a:spcPct val="20000"/>
              </a:spcBef>
              <a:defRPr/>
            </a:pPr>
            <a:r>
              <a:rPr lang="en-US" sz="1100" kern="0" dirty="0">
                <a:solidFill>
                  <a:srgbClr val="FFFFFF"/>
                </a:solidFill>
                <a:latin typeface="Arial" pitchFamily="34" charset="0"/>
                <a:ea typeface="ＭＳ Ｐゴシック" charset="-128"/>
                <a:cs typeface="Arial" pitchFamily="34" charset="0"/>
              </a:rPr>
              <a:t>ece.uwaterloo.ca</a:t>
            </a:r>
          </a:p>
          <a:p>
            <a:pPr defTabSz="457200">
              <a:spcBef>
                <a:spcPct val="20000"/>
              </a:spcBef>
              <a:defRPr/>
            </a:pPr>
            <a:r>
              <a:rPr lang="en-US" sz="1100" kern="0" dirty="0">
                <a:solidFill>
                  <a:srgbClr val="FFFFFF"/>
                </a:solidFill>
                <a:latin typeface="Arial" pitchFamily="34" charset="0"/>
                <a:ea typeface="ＭＳ Ｐゴシック" charset="-128"/>
                <a:cs typeface="Arial" pitchFamily="34" charset="0"/>
              </a:rPr>
              <a:t>dwharder@alumni.uwaterloo.ca</a:t>
            </a:r>
          </a:p>
          <a:p>
            <a:pPr defTabSz="457200">
              <a:spcBef>
                <a:spcPct val="20000"/>
              </a:spcBef>
              <a:defRPr/>
            </a:pPr>
            <a:endParaRPr lang="en-CA" sz="900" dirty="0">
              <a:solidFill>
                <a:srgbClr val="FFFFFF"/>
              </a:solidFill>
              <a:latin typeface="Arial"/>
              <a:ea typeface="ＭＳ Ｐゴシック" charset="-128"/>
            </a:endParaRPr>
          </a:p>
          <a:p>
            <a:pPr defTabSz="457200">
              <a:spcBef>
                <a:spcPct val="20000"/>
              </a:spcBef>
              <a:defRPr/>
            </a:pPr>
            <a:r>
              <a:rPr lang="en-CA" sz="900" dirty="0">
                <a:solidFill>
                  <a:srgbClr val="FFFFFF"/>
                </a:solidFill>
                <a:latin typeface="Arial"/>
                <a:ea typeface="ＭＳ Ｐゴシック" charset="-128"/>
              </a:rPr>
              <a:t>© 2006-2013 by Douglas Wilhelm Harder.  Some rights reserved.</a:t>
            </a:r>
            <a:endParaRPr lang="en-US" sz="900" kern="0" dirty="0">
              <a:solidFill>
                <a:srgbClr val="FFFFFF"/>
              </a:solidFill>
              <a:latin typeface="Arial" pitchFamily="34" charset="0"/>
              <a:ea typeface="ＭＳ Ｐゴシック" charset="-128"/>
              <a:cs typeface="Arial" pitchFamily="34" charset="0"/>
            </a:endParaRPr>
          </a:p>
          <a:p>
            <a:pPr defTabSz="457200">
              <a:spcBef>
                <a:spcPct val="20000"/>
              </a:spcBef>
              <a:defRPr/>
            </a:pPr>
            <a:endParaRPr lang="en-CA" sz="2400" dirty="0">
              <a:solidFill>
                <a:srgbClr val="FFFFFF"/>
              </a:solidFill>
              <a:latin typeface="Arial"/>
              <a:ea typeface="ＭＳ Ｐゴシック" charset="-128"/>
            </a:endParaRPr>
          </a:p>
        </p:txBody>
      </p:sp>
      <p:pic>
        <p:nvPicPr>
          <p:cNvPr id="5" name="Picture 2" descr="C:\Users\dwharder\Desktop\cc.png"/>
          <p:cNvPicPr>
            <a:picLocks noChangeAspect="1" noChangeArrowheads="1"/>
          </p:cNvPicPr>
          <p:nvPr userDrawn="1"/>
        </p:nvPicPr>
        <p:blipFill>
          <a:blip r:embed="rId3" cstate="print"/>
          <a:srcRect/>
          <a:stretch>
            <a:fillRect/>
          </a:stretch>
        </p:blipFill>
        <p:spPr bwMode="auto">
          <a:xfrm>
            <a:off x="8297863" y="6373813"/>
            <a:ext cx="679450" cy="330200"/>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493125" y="387350"/>
            <a:ext cx="400050" cy="304800"/>
          </a:xfrm>
          <a:prstGeom prst="rect">
            <a:avLst/>
          </a:prstGeom>
          <a:noFill/>
        </p:spPr>
        <p:txBody>
          <a:bodyPr wrap="none">
            <a:spAutoFit/>
          </a:bodyPr>
          <a:lstStyle/>
          <a:p>
            <a:pPr algn="r">
              <a:defRPr/>
            </a:pPr>
            <a:fld id="{CB04C21C-B0BC-4588-B282-CC300FAFEEC9}" type="slidenum">
              <a:rPr lang="en-CA" sz="1400">
                <a:solidFill>
                  <a:schemeClr val="tx1">
                    <a:lumMod val="50000"/>
                    <a:lumOff val="50000"/>
                  </a:schemeClr>
                </a:solidFill>
              </a:rPr>
              <a:pPr algn="r">
                <a:defRPr/>
              </a:pPr>
              <a:t>‹#›</a:t>
            </a:fld>
            <a:endParaRPr lang="en-CA" sz="1400">
              <a:solidFill>
                <a:schemeClr val="tx1">
                  <a:lumMod val="50000"/>
                  <a:lumOff val="50000"/>
                </a:schemeClr>
              </a:solidFill>
            </a:endParaRPr>
          </a:p>
        </p:txBody>
      </p:sp>
      <p:sp>
        <p:nvSpPr>
          <p:cNvPr id="7" name="Footer Placeholder 4"/>
          <p:cNvSpPr txBox="1">
            <a:spLocks/>
          </p:cNvSpPr>
          <p:nvPr userDrawn="1"/>
        </p:nvSpPr>
        <p:spPr>
          <a:xfrm>
            <a:off x="2916238" y="111125"/>
            <a:ext cx="5832475" cy="365125"/>
          </a:xfrm>
          <a:prstGeom prst="rect">
            <a:avLst/>
          </a:prstGeom>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rPr>
              <a:t>B+ trees</a:t>
            </a:r>
            <a:endParaRPr kumimoji="0" lang="en-CA" sz="1600"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a:defRPr sz="2000"/>
            </a:lvl1pPr>
            <a:lvl2pPr>
              <a:defRPr sz="1800"/>
            </a:lvl2pPr>
            <a:lvl3pPr>
              <a:defRPr sz="1600"/>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CA"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CA"/>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16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14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1.wmf"/><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8.wmf"/><Relationship Id="rId5" Type="http://schemas.openxmlformats.org/officeDocument/2006/relationships/oleObject" Target="../embeddings/oleObject2.bin"/><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21.wmf"/><Relationship Id="rId4" Type="http://schemas.openxmlformats.org/officeDocument/2006/relationships/oleObject" Target="../embeddings/oleObject3.bin"/></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image" Target="../media/image30.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29.wmf"/><Relationship Id="rId4" Type="http://schemas.openxmlformats.org/officeDocument/2006/relationships/oleObject" Target="../embeddings/oleObject4.bin"/></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7" Type="http://schemas.openxmlformats.org/officeDocument/2006/relationships/image" Target="../media/image32.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31.wmf"/><Relationship Id="rId4" Type="http://schemas.openxmlformats.org/officeDocument/2006/relationships/oleObject" Target="../embeddings/oleObject6.bin"/></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4"/>
          <p:cNvSpPr txBox="1">
            <a:spLocks noChangeArrowheads="1"/>
          </p:cNvSpPr>
          <p:nvPr/>
        </p:nvSpPr>
        <p:spPr bwMode="auto">
          <a:xfrm>
            <a:off x="755650" y="2558504"/>
            <a:ext cx="7199313" cy="769441"/>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CA" sz="4400" dirty="0" smtClean="0">
                <a:solidFill>
                  <a:schemeClr val="bg1"/>
                </a:solidFill>
                <a:latin typeface="Arial" pitchFamily="34" charset="0"/>
                <a:cs typeface="Arial" pitchFamily="34" charset="0"/>
              </a:rPr>
              <a:t>B</a:t>
            </a:r>
            <a:r>
              <a:rPr lang="en-CA" sz="4400" smtClean="0">
                <a:solidFill>
                  <a:schemeClr val="bg1"/>
                </a:solidFill>
                <a:latin typeface="Arial" pitchFamily="34" charset="0"/>
                <a:cs typeface="Arial" pitchFamily="34" charset="0"/>
              </a:rPr>
              <a:t>+ trees</a:t>
            </a:r>
            <a:endParaRPr lang="en-US" sz="44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smtClean="0">
                <a:latin typeface="Arial" charset="0"/>
                <a:cs typeface="Arial" charset="0"/>
              </a:rPr>
              <a:t>Hard Drives</a:t>
            </a:r>
          </a:p>
        </p:txBody>
      </p:sp>
      <p:sp>
        <p:nvSpPr>
          <p:cNvPr id="13315"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The I/O controller on the hard drive reads and writes to the hard drive in blocks</a:t>
            </a:r>
          </a:p>
          <a:p>
            <a:pPr lvl="1"/>
            <a:r>
              <a:rPr lang="en-US" altLang="en-US" smtClean="0">
                <a:latin typeface="Arial" charset="0"/>
                <a:cs typeface="Arial" charset="0"/>
              </a:rPr>
              <a:t>The block is copied to main memory</a:t>
            </a:r>
          </a:p>
          <a:p>
            <a:pPr lvl="1"/>
            <a:r>
              <a:rPr lang="en-US" altLang="en-US" smtClean="0">
                <a:latin typeface="Arial" charset="0"/>
                <a:cs typeface="Arial" charset="0"/>
              </a:rPr>
              <a:t>Direct memory access (DMA)</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To access one byte on the hard drive, the controller loads the entire </a:t>
            </a:r>
            <a:r>
              <a:rPr lang="en-US" altLang="en-US" smtClean="0">
                <a:latin typeface="Times New Roman" pitchFamily="18" charset="0"/>
                <a:cs typeface="Arial" charset="0"/>
              </a:rPr>
              <a:t>4 KiB</a:t>
            </a:r>
            <a:r>
              <a:rPr lang="en-US" altLang="en-US" smtClean="0">
                <a:latin typeface="Arial" charset="0"/>
                <a:cs typeface="Arial" charset="0"/>
              </a:rPr>
              <a:t> block</a:t>
            </a:r>
          </a:p>
        </p:txBody>
      </p:sp>
    </p:spTree>
    <p:extLst>
      <p:ext uri="{BB962C8B-B14F-4D97-AF65-F5344CB8AC3E}">
        <p14:creationId xmlns:p14="http://schemas.microsoft.com/office/powerpoint/2010/main" val="413458346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en-CA" altLang="en-US" smtClean="0">
                <a:latin typeface="Arial" charset="0"/>
                <a:cs typeface="Arial" charset="0"/>
              </a:rPr>
              <a:t>Insert</a:t>
            </a:r>
            <a:endParaRPr lang="en-US" altLang="en-US" smtClean="0">
              <a:latin typeface="Arial" charset="0"/>
              <a:cs typeface="Arial" charset="0"/>
            </a:endParaRPr>
          </a:p>
        </p:txBody>
      </p:sp>
      <p:sp>
        <p:nvSpPr>
          <p:cNvPr id="105475" name="Rectangle 3"/>
          <p:cNvSpPr>
            <a:spLocks noGrp="1" noChangeArrowheads="1"/>
          </p:cNvSpPr>
          <p:nvPr>
            <p:ph type="body" idx="1"/>
          </p:nvPr>
        </p:nvSpPr>
        <p:spPr/>
        <p:txBody>
          <a:bodyPr/>
          <a:lstStyle/>
          <a:p>
            <a:pPr>
              <a:buFontTx/>
              <a:buNone/>
            </a:pPr>
            <a:r>
              <a:rPr lang="en-US" altLang="en-US" smtClean="0">
                <a:latin typeface="Arial" charset="0"/>
                <a:cs typeface="Arial" charset="0"/>
              </a:rPr>
              <a:t>	Again, we would have to split the parent node and update its parent</a:t>
            </a:r>
          </a:p>
        </p:txBody>
      </p:sp>
      <p:pic>
        <p:nvPicPr>
          <p:cNvPr id="105476" name="Picture 7" descr="C:\Users\dwharder\Desktop\bbx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92438"/>
            <a:ext cx="91440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701883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r>
              <a:rPr lang="en-CA" altLang="en-US" smtClean="0">
                <a:latin typeface="Arial" charset="0"/>
                <a:cs typeface="Arial" charset="0"/>
              </a:rPr>
              <a:t>Insert</a:t>
            </a:r>
          </a:p>
        </p:txBody>
      </p:sp>
      <p:sp>
        <p:nvSpPr>
          <p:cNvPr id="106499" name="Content Placeholder 2"/>
          <p:cNvSpPr>
            <a:spLocks noGrp="1"/>
          </p:cNvSpPr>
          <p:nvPr>
            <p:ph idx="1"/>
          </p:nvPr>
        </p:nvSpPr>
        <p:spPr/>
        <p:txBody>
          <a:bodyPr/>
          <a:lstStyle/>
          <a:p>
            <a:pPr>
              <a:buFont typeface="Arial" charset="0"/>
              <a:buNone/>
            </a:pPr>
            <a:r>
              <a:rPr lang="en-CA" altLang="en-US" smtClean="0">
                <a:latin typeface="Arial" charset="0"/>
                <a:cs typeface="Arial" charset="0"/>
              </a:rPr>
              <a:t>	At this point, it would seem that such splits occur very often</a:t>
            </a:r>
          </a:p>
          <a:p>
            <a:pPr>
              <a:buFont typeface="Arial" charset="0"/>
              <a:buNone/>
            </a:pPr>
            <a:endParaRPr lang="en-CA" altLang="en-US" smtClean="0">
              <a:latin typeface="Arial" charset="0"/>
              <a:cs typeface="Arial" charset="0"/>
            </a:endParaRPr>
          </a:p>
          <a:p>
            <a:pPr>
              <a:buFont typeface="Arial" charset="0"/>
              <a:buNone/>
            </a:pPr>
            <a:r>
              <a:rPr lang="en-CA" altLang="en-US" smtClean="0">
                <a:latin typeface="Arial" charset="0"/>
                <a:cs typeface="Arial" charset="0"/>
              </a:rPr>
              <a:t>	In reality, recall that with values such as </a:t>
            </a:r>
            <a:r>
              <a:rPr lang="en-CA" altLang="en-US" i="1" smtClean="0">
                <a:latin typeface="Times New Roman" pitchFamily="18" charset="0"/>
                <a:cs typeface="Times New Roman" pitchFamily="18" charset="0"/>
              </a:rPr>
              <a:t>M</a:t>
            </a:r>
            <a:r>
              <a:rPr lang="en-CA" altLang="en-US" smtClean="0">
                <a:latin typeface="Times New Roman" pitchFamily="18" charset="0"/>
                <a:cs typeface="Times New Roman" pitchFamily="18" charset="0"/>
              </a:rPr>
              <a:t> = 512 </a:t>
            </a:r>
            <a:r>
              <a:rPr lang="en-CA" altLang="en-US" smtClean="0">
                <a:latin typeface="Arial" charset="0"/>
                <a:cs typeface="Arial" charset="0"/>
              </a:rPr>
              <a:t>and </a:t>
            </a:r>
            <a:r>
              <a:rPr lang="en-CA" altLang="en-US" i="1" smtClean="0">
                <a:latin typeface="Times New Roman" pitchFamily="18" charset="0"/>
                <a:cs typeface="Times New Roman" pitchFamily="18" charset="0"/>
              </a:rPr>
              <a:t>L</a:t>
            </a:r>
            <a:r>
              <a:rPr lang="en-CA" altLang="en-US" smtClean="0">
                <a:latin typeface="Times New Roman" pitchFamily="18" charset="0"/>
                <a:cs typeface="Times New Roman" pitchFamily="18" charset="0"/>
              </a:rPr>
              <a:t> = 32</a:t>
            </a:r>
            <a:r>
              <a:rPr lang="en-CA" altLang="en-US" smtClean="0">
                <a:latin typeface="Arial" charset="0"/>
                <a:cs typeface="Arial" charset="0"/>
              </a:rPr>
              <a:t>:</a:t>
            </a:r>
          </a:p>
          <a:p>
            <a:pPr lvl="1"/>
            <a:r>
              <a:rPr lang="en-CA" altLang="en-US" smtClean="0">
                <a:latin typeface="Arial" charset="0"/>
                <a:cs typeface="Arial" charset="0"/>
              </a:rPr>
              <a:t>A split of a leaf node would occur, on average, once every 16 insertions</a:t>
            </a:r>
          </a:p>
          <a:p>
            <a:pPr lvl="1"/>
            <a:r>
              <a:rPr lang="en-CA" altLang="en-US" smtClean="0">
                <a:latin typeface="Arial" charset="0"/>
                <a:cs typeface="Arial" charset="0"/>
              </a:rPr>
              <a:t>A split of a parent would occur once every 256 splits of a leaf</a:t>
            </a:r>
          </a:p>
          <a:p>
            <a:pPr lvl="1"/>
            <a:endParaRPr lang="en-CA" altLang="en-US" smtClean="0">
              <a:latin typeface="Arial" charset="0"/>
              <a:cs typeface="Arial" charset="0"/>
            </a:endParaRPr>
          </a:p>
          <a:p>
            <a:pPr>
              <a:buFont typeface="Arial" charset="0"/>
              <a:buNone/>
            </a:pPr>
            <a:r>
              <a:rPr lang="en-CA" altLang="en-US" smtClean="0">
                <a:latin typeface="Arial" charset="0"/>
                <a:cs typeface="Arial" charset="0"/>
              </a:rPr>
              <a:t>	These are reasonably rare events</a:t>
            </a:r>
          </a:p>
          <a:p>
            <a:pPr>
              <a:buFont typeface="Arial" charset="0"/>
              <a:buNone/>
            </a:pPr>
            <a:endParaRPr lang="en-CA" altLang="en-US" smtClean="0">
              <a:latin typeface="Arial" charset="0"/>
              <a:cs typeface="Arial" charset="0"/>
            </a:endParaRPr>
          </a:p>
        </p:txBody>
      </p:sp>
    </p:spTree>
    <p:extLst>
      <p:ext uri="{BB962C8B-B14F-4D97-AF65-F5344CB8AC3E}">
        <p14:creationId xmlns:p14="http://schemas.microsoft.com/office/powerpoint/2010/main" val="90327830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altLang="en-US" smtClean="0">
                <a:latin typeface="Arial" charset="0"/>
                <a:cs typeface="Arial" charset="0"/>
              </a:rPr>
              <a:t>Erase</a:t>
            </a:r>
          </a:p>
        </p:txBody>
      </p:sp>
      <p:sp>
        <p:nvSpPr>
          <p:cNvPr id="107523"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When erasing a record from a B+ tree, it may occur that an insertion will result in a violation in a leaf node:  </a:t>
            </a:r>
          </a:p>
          <a:p>
            <a:pPr lvl="1"/>
            <a:r>
              <a:rPr lang="en-US" altLang="en-US" smtClean="0">
                <a:latin typeface="Arial" charset="0"/>
                <a:cs typeface="Arial" charset="0"/>
              </a:rPr>
              <a:t>It end up with </a:t>
            </a:r>
            <a:r>
              <a:rPr lang="en-US" altLang="en-US" smtClean="0">
                <a:latin typeface="Times New Roman" pitchFamily="18" charset="0"/>
                <a:cs typeface="Arial" charset="0"/>
              </a:rPr>
              <a:t>&lt; L/2</a:t>
            </a:r>
            <a:r>
              <a:rPr lang="en-US" altLang="en-US" smtClean="0">
                <a:latin typeface="Arial" charset="0"/>
                <a:cs typeface="Arial" charset="0"/>
              </a:rPr>
              <a:t> entries</a:t>
            </a:r>
          </a:p>
          <a:p>
            <a:endParaRPr lang="en-US" altLang="en-US" smtClean="0">
              <a:latin typeface="Arial" charset="0"/>
              <a:cs typeface="Arial" charset="0"/>
            </a:endParaRPr>
          </a:p>
          <a:p>
            <a:pPr>
              <a:buFont typeface="Arial" charset="0"/>
              <a:buNone/>
            </a:pPr>
            <a:r>
              <a:rPr lang="en-US" altLang="en-US" smtClean="0">
                <a:latin typeface="Arial" charset="0"/>
                <a:cs typeface="Arial" charset="0"/>
              </a:rPr>
              <a:t>	It would be necessary to either merge or redistribute records between the leaf blocks</a:t>
            </a:r>
          </a:p>
          <a:p>
            <a:pPr lvl="1"/>
            <a:r>
              <a:rPr lang="en-US" altLang="en-US" smtClean="0">
                <a:latin typeface="Arial" charset="0"/>
                <a:cs typeface="Arial" charset="0"/>
              </a:rPr>
              <a:t>Two leaf blocks may have </a:t>
            </a:r>
            <a:r>
              <a:rPr lang="en-US" altLang="en-US" smtClean="0">
                <a:latin typeface="Times New Roman" pitchFamily="18" charset="0"/>
                <a:cs typeface="Arial" charset="0"/>
              </a:rPr>
              <a:t>≤ L</a:t>
            </a:r>
            <a:r>
              <a:rPr lang="en-US" altLang="en-US" smtClean="0">
                <a:latin typeface="Arial" charset="0"/>
                <a:cs typeface="Arial" charset="0"/>
              </a:rPr>
              <a:t> records:  merge them</a:t>
            </a:r>
          </a:p>
          <a:p>
            <a:pPr lvl="1"/>
            <a:r>
              <a:rPr lang="en-US" altLang="en-US" smtClean="0">
                <a:latin typeface="Arial" charset="0"/>
                <a:cs typeface="Arial" charset="0"/>
              </a:rPr>
              <a:t>Otherwise, they may have </a:t>
            </a:r>
            <a:r>
              <a:rPr lang="en-US" altLang="en-US" smtClean="0">
                <a:latin typeface="Times New Roman" pitchFamily="18" charset="0"/>
                <a:cs typeface="Arial" charset="0"/>
              </a:rPr>
              <a:t>&gt; L</a:t>
            </a:r>
            <a:r>
              <a:rPr lang="en-US" altLang="en-US" smtClean="0">
                <a:latin typeface="Arial" charset="0"/>
                <a:cs typeface="Arial" charset="0"/>
              </a:rPr>
              <a:t> nodes:  redistribute</a:t>
            </a:r>
          </a:p>
        </p:txBody>
      </p:sp>
    </p:spTree>
    <p:extLst>
      <p:ext uri="{BB962C8B-B14F-4D97-AF65-F5344CB8AC3E}">
        <p14:creationId xmlns:p14="http://schemas.microsoft.com/office/powerpoint/2010/main" val="85908501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r>
              <a:rPr lang="en-US" altLang="en-US" smtClean="0">
                <a:latin typeface="Arial" charset="0"/>
                <a:cs typeface="Arial" charset="0"/>
              </a:rPr>
              <a:t>Erase</a:t>
            </a:r>
          </a:p>
        </p:txBody>
      </p:sp>
      <p:sp>
        <p:nvSpPr>
          <p:cNvPr id="108547"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Similarly, an internal node may end up with fewer than </a:t>
            </a:r>
            <a:r>
              <a:rPr lang="en-US" altLang="en-US" i="1" smtClean="0">
                <a:latin typeface="Times New Roman" pitchFamily="18" charset="0"/>
                <a:cs typeface="Arial" charset="0"/>
              </a:rPr>
              <a:t>M</a:t>
            </a:r>
            <a:r>
              <a:rPr lang="en-US" altLang="en-US" smtClean="0">
                <a:latin typeface="Times New Roman" pitchFamily="18" charset="0"/>
                <a:cs typeface="Arial" charset="0"/>
              </a:rPr>
              <a:t>/2</a:t>
            </a:r>
            <a:r>
              <a:rPr lang="en-US" altLang="en-US" smtClean="0">
                <a:latin typeface="Arial" charset="0"/>
                <a:cs typeface="Arial" charset="0"/>
              </a:rPr>
              <a:t> children</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Ultimately, a root node with two children may see those children merged</a:t>
            </a:r>
          </a:p>
          <a:p>
            <a:pPr lvl="1"/>
            <a:r>
              <a:rPr lang="en-US" altLang="en-US" smtClean="0">
                <a:latin typeface="Arial" charset="0"/>
                <a:cs typeface="Arial" charset="0"/>
              </a:rPr>
              <a:t>This is solved by removing the old root node and defining the newly merged node to be the new root</a:t>
            </a:r>
          </a:p>
        </p:txBody>
      </p:sp>
    </p:spTree>
    <p:extLst>
      <p:ext uri="{BB962C8B-B14F-4D97-AF65-F5344CB8AC3E}">
        <p14:creationId xmlns:p14="http://schemas.microsoft.com/office/powerpoint/2010/main" val="354269561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altLang="en-US" smtClean="0">
                <a:latin typeface="Arial" charset="0"/>
                <a:cs typeface="Arial" charset="0"/>
              </a:rPr>
              <a:t>Erase</a:t>
            </a:r>
          </a:p>
        </p:txBody>
      </p:sp>
      <p:sp>
        <p:nvSpPr>
          <p:cNvPr id="109571"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Similarly, an internal node may end up with fewer than </a:t>
            </a:r>
            <a:r>
              <a:rPr lang="en-US" altLang="en-US" i="1" smtClean="0">
                <a:latin typeface="Times New Roman" pitchFamily="18" charset="0"/>
                <a:cs typeface="Arial" charset="0"/>
              </a:rPr>
              <a:t>M</a:t>
            </a:r>
            <a:r>
              <a:rPr lang="en-US" altLang="en-US" smtClean="0">
                <a:latin typeface="Times New Roman" pitchFamily="18" charset="0"/>
                <a:cs typeface="Arial" charset="0"/>
              </a:rPr>
              <a:t>/2</a:t>
            </a:r>
            <a:r>
              <a:rPr lang="en-US" altLang="en-US" smtClean="0">
                <a:latin typeface="Arial" charset="0"/>
                <a:cs typeface="Arial" charset="0"/>
              </a:rPr>
              <a:t> children</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Ultimately, a root node with two children may see those children merged</a:t>
            </a:r>
          </a:p>
          <a:p>
            <a:pPr lvl="1"/>
            <a:r>
              <a:rPr lang="en-US" altLang="en-US" smtClean="0">
                <a:latin typeface="Arial" charset="0"/>
                <a:cs typeface="Arial" charset="0"/>
              </a:rPr>
              <a:t>This is solved by removing the old root node and defining the newly merged node to be the new root</a:t>
            </a:r>
          </a:p>
        </p:txBody>
      </p:sp>
    </p:spTree>
    <p:extLst>
      <p:ext uri="{BB962C8B-B14F-4D97-AF65-F5344CB8AC3E}">
        <p14:creationId xmlns:p14="http://schemas.microsoft.com/office/powerpoint/2010/main" val="60645885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r>
              <a:rPr lang="en-US" altLang="en-US" smtClean="0">
                <a:latin typeface="Arial" charset="0"/>
                <a:cs typeface="Arial" charset="0"/>
              </a:rPr>
              <a:t>Erase</a:t>
            </a:r>
          </a:p>
        </p:txBody>
      </p:sp>
      <p:sp>
        <p:nvSpPr>
          <p:cNvPr id="110595"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To allow easier erasing of records, one other feature is standard with a B+ tree:</a:t>
            </a:r>
          </a:p>
          <a:p>
            <a:pPr lvl="1"/>
            <a:r>
              <a:rPr lang="en-US" altLang="en-US" smtClean="0">
                <a:latin typeface="Arial" charset="0"/>
                <a:cs typeface="Arial" charset="0"/>
              </a:rPr>
              <a:t>The leaf blocks are usually linked in order forming either a singly or doubly linked list</a:t>
            </a:r>
          </a:p>
          <a:p>
            <a:pPr lvl="1"/>
            <a:endParaRPr lang="en-US" altLang="en-US" smtClean="0">
              <a:latin typeface="Arial" charset="0"/>
              <a:cs typeface="Arial" charset="0"/>
            </a:endParaRPr>
          </a:p>
          <a:p>
            <a:pPr>
              <a:buFont typeface="Arial" charset="0"/>
              <a:buNone/>
            </a:pPr>
            <a:r>
              <a:rPr lang="en-US" altLang="en-US" smtClean="0">
                <a:latin typeface="Arial" charset="0"/>
                <a:cs typeface="Arial" charset="0"/>
              </a:rPr>
              <a:t>	This allows fast access to either the preceding or succeeding child block:</a:t>
            </a:r>
          </a:p>
          <a:p>
            <a:pPr lvl="1"/>
            <a:r>
              <a:rPr lang="en-US" altLang="en-US" smtClean="0">
                <a:latin typeface="Arial" charset="0"/>
                <a:cs typeface="Arial" charset="0"/>
              </a:rPr>
              <a:t>If an erase reduces a leaf block to less than half full, check the neighbouring siblings</a:t>
            </a:r>
          </a:p>
        </p:txBody>
      </p:sp>
    </p:spTree>
    <p:extLst>
      <p:ext uri="{BB962C8B-B14F-4D97-AF65-F5344CB8AC3E}">
        <p14:creationId xmlns:p14="http://schemas.microsoft.com/office/powerpoint/2010/main" val="132454293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lstStyle/>
          <a:p>
            <a:r>
              <a:rPr lang="en-CA" altLang="en-US" smtClean="0">
                <a:latin typeface="Arial" charset="0"/>
                <a:cs typeface="Arial" charset="0"/>
              </a:rPr>
              <a:t>Erase</a:t>
            </a:r>
          </a:p>
        </p:txBody>
      </p:sp>
      <p:sp>
        <p:nvSpPr>
          <p:cNvPr id="111619" name="Content Placeholder 2"/>
          <p:cNvSpPr>
            <a:spLocks noGrp="1"/>
          </p:cNvSpPr>
          <p:nvPr>
            <p:ph idx="1"/>
          </p:nvPr>
        </p:nvSpPr>
        <p:spPr/>
        <p:txBody>
          <a:bodyPr/>
          <a:lstStyle/>
          <a:p>
            <a:pPr>
              <a:buFont typeface="Arial" charset="0"/>
              <a:buNone/>
            </a:pPr>
            <a:r>
              <a:rPr lang="en-CA" altLang="en-US" smtClean="0">
                <a:latin typeface="Arial" charset="0"/>
                <a:cs typeface="Arial" charset="0"/>
              </a:rPr>
              <a:t>	Let’s start with the B+ tree in the following state:</a:t>
            </a:r>
          </a:p>
        </p:txBody>
      </p:sp>
      <p:pic>
        <p:nvPicPr>
          <p:cNvPr id="111620" name="Picture 10" descr="C:\Users\dwharder\Desktop\vx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716133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Erasing 98 (and any associated record) is straight-forward</a:t>
            </a:r>
          </a:p>
          <a:p>
            <a:pPr lvl="1"/>
            <a:r>
              <a:rPr lang="en-US" altLang="en-US" smtClean="0">
                <a:latin typeface="Arial" charset="0"/>
                <a:cs typeface="Arial" charset="0"/>
              </a:rPr>
              <a:t>Remove the record and save the leaf block </a:t>
            </a:r>
          </a:p>
        </p:txBody>
      </p:sp>
      <p:sp>
        <p:nvSpPr>
          <p:cNvPr id="112643" name="Rectangle 2"/>
          <p:cNvSpPr>
            <a:spLocks noGrp="1" noChangeArrowheads="1"/>
          </p:cNvSpPr>
          <p:nvPr>
            <p:ph type="title"/>
          </p:nvPr>
        </p:nvSpPr>
        <p:spPr/>
        <p:txBody>
          <a:bodyPr/>
          <a:lstStyle/>
          <a:p>
            <a:r>
              <a:rPr lang="en-US" altLang="en-US" smtClean="0">
                <a:latin typeface="Arial" charset="0"/>
                <a:cs typeface="Arial" charset="0"/>
              </a:rPr>
              <a:t>Erase</a:t>
            </a:r>
          </a:p>
        </p:txBody>
      </p:sp>
      <p:pic>
        <p:nvPicPr>
          <p:cNvPr id="112644" name="Picture 20" descr="C:\Users\dwharder\Desktop\dx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049284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The leaf block is still at least half full</a:t>
            </a:r>
          </a:p>
        </p:txBody>
      </p:sp>
      <p:sp>
        <p:nvSpPr>
          <p:cNvPr id="113667" name="Rectangle 2"/>
          <p:cNvSpPr>
            <a:spLocks noGrp="1" noChangeArrowheads="1"/>
          </p:cNvSpPr>
          <p:nvPr>
            <p:ph type="title"/>
          </p:nvPr>
        </p:nvSpPr>
        <p:spPr/>
        <p:txBody>
          <a:bodyPr/>
          <a:lstStyle/>
          <a:p>
            <a:r>
              <a:rPr lang="en-US" altLang="en-US" smtClean="0">
                <a:latin typeface="Arial" charset="0"/>
                <a:cs typeface="Arial" charset="0"/>
              </a:rPr>
              <a:t>Erase</a:t>
            </a:r>
          </a:p>
        </p:txBody>
      </p:sp>
      <p:pic>
        <p:nvPicPr>
          <p:cNvPr id="113668" name="Picture 21" descr="C:\Users\dwharder\Desktop\dx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796514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Removing 75 requires us to move the records in that leaf block up</a:t>
            </a:r>
          </a:p>
        </p:txBody>
      </p:sp>
      <p:sp>
        <p:nvSpPr>
          <p:cNvPr id="114691" name="Rectangle 2"/>
          <p:cNvSpPr>
            <a:spLocks noGrp="1" noChangeArrowheads="1"/>
          </p:cNvSpPr>
          <p:nvPr>
            <p:ph type="title"/>
          </p:nvPr>
        </p:nvSpPr>
        <p:spPr/>
        <p:txBody>
          <a:bodyPr/>
          <a:lstStyle/>
          <a:p>
            <a:r>
              <a:rPr lang="en-US" altLang="en-US" smtClean="0">
                <a:latin typeface="Arial" charset="0"/>
                <a:cs typeface="Arial" charset="0"/>
              </a:rPr>
              <a:t>Erase</a:t>
            </a:r>
          </a:p>
        </p:txBody>
      </p:sp>
      <p:pic>
        <p:nvPicPr>
          <p:cNvPr id="114692" name="Picture 21" descr="C:\Users\dwharder\Desktop\dxxx.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92648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descr="b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827463"/>
            <a:ext cx="8764587" cy="269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2"/>
          <p:cNvSpPr>
            <a:spLocks noGrp="1" noChangeArrowheads="1"/>
          </p:cNvSpPr>
          <p:nvPr>
            <p:ph type="title"/>
          </p:nvPr>
        </p:nvSpPr>
        <p:spPr/>
        <p:txBody>
          <a:bodyPr/>
          <a:lstStyle/>
          <a:p>
            <a:r>
              <a:rPr lang="en-US" altLang="en-US" smtClean="0">
                <a:latin typeface="Arial" charset="0"/>
                <a:cs typeface="Arial" charset="0"/>
              </a:rPr>
              <a:t>Hard Drives</a:t>
            </a:r>
          </a:p>
        </p:txBody>
      </p:sp>
      <p:sp>
        <p:nvSpPr>
          <p:cNvPr id="14340"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Accessing/modifying a byte in main memory:</a:t>
            </a:r>
          </a:p>
          <a:p>
            <a:endParaRPr lang="en-US" altLang="en-US" smtClean="0">
              <a:latin typeface="Arial" charset="0"/>
              <a:cs typeface="Arial" charset="0"/>
            </a:endParaRPr>
          </a:p>
          <a:p>
            <a:endParaRPr lang="en-US" altLang="en-US" smtClean="0">
              <a:latin typeface="Arial" charset="0"/>
              <a:cs typeface="Arial" charset="0"/>
            </a:endParaRPr>
          </a:p>
          <a:p>
            <a:pPr>
              <a:buFontTx/>
              <a:buNone/>
            </a:pPr>
            <a:r>
              <a:rPr lang="en-US" altLang="en-US" smtClean="0">
                <a:latin typeface="Arial" charset="0"/>
                <a:cs typeface="Arial" charset="0"/>
              </a:rPr>
              <a:t>						     </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Accessing/modifying a byte on a hard drive:</a:t>
            </a:r>
          </a:p>
        </p:txBody>
      </p:sp>
      <p:pic>
        <p:nvPicPr>
          <p:cNvPr id="14341" name="Picture 4" descr="b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2073275"/>
            <a:ext cx="70913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 Box 9"/>
          <p:cNvSpPr txBox="1">
            <a:spLocks noChangeArrowheads="1"/>
          </p:cNvSpPr>
          <p:nvPr/>
        </p:nvSpPr>
        <p:spPr bwMode="auto">
          <a:xfrm>
            <a:off x="611188" y="5084763"/>
            <a:ext cx="1238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r>
              <a:rPr lang="en-US" altLang="en-US" sz="1800"/>
              <a:t>Hard drive</a:t>
            </a:r>
          </a:p>
        </p:txBody>
      </p:sp>
      <p:sp>
        <p:nvSpPr>
          <p:cNvPr id="14343" name="Text Box 10"/>
          <p:cNvSpPr txBox="1">
            <a:spLocks noChangeArrowheads="1"/>
          </p:cNvSpPr>
          <p:nvPr/>
        </p:nvSpPr>
        <p:spPr bwMode="auto">
          <a:xfrm>
            <a:off x="1789113" y="6021388"/>
            <a:ext cx="1568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r>
              <a:rPr lang="en-US" altLang="en-US" sz="1800"/>
              <a:t>Main memory</a:t>
            </a:r>
          </a:p>
        </p:txBody>
      </p:sp>
      <p:sp>
        <p:nvSpPr>
          <p:cNvPr id="14344" name="Text Box 11"/>
          <p:cNvSpPr txBox="1">
            <a:spLocks noChangeArrowheads="1"/>
          </p:cNvSpPr>
          <p:nvPr/>
        </p:nvSpPr>
        <p:spPr bwMode="auto">
          <a:xfrm>
            <a:off x="5210175" y="5091113"/>
            <a:ext cx="1238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r>
              <a:rPr lang="en-US" altLang="en-US" sz="1800"/>
              <a:t>Hard drive</a:t>
            </a:r>
          </a:p>
        </p:txBody>
      </p:sp>
      <p:sp>
        <p:nvSpPr>
          <p:cNvPr id="14345" name="Text Box 12"/>
          <p:cNvSpPr txBox="1">
            <a:spLocks noChangeArrowheads="1"/>
          </p:cNvSpPr>
          <p:nvPr/>
        </p:nvSpPr>
        <p:spPr bwMode="auto">
          <a:xfrm>
            <a:off x="6367463" y="6027738"/>
            <a:ext cx="1568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r>
              <a:rPr lang="en-US" altLang="en-US" sz="1800"/>
              <a:t>Main memory</a:t>
            </a:r>
          </a:p>
        </p:txBody>
      </p:sp>
      <p:sp>
        <p:nvSpPr>
          <p:cNvPr id="14346" name="Text Box 13"/>
          <p:cNvSpPr txBox="1">
            <a:spLocks noChangeArrowheads="1"/>
          </p:cNvSpPr>
          <p:nvPr/>
        </p:nvSpPr>
        <p:spPr bwMode="auto">
          <a:xfrm>
            <a:off x="1547813" y="3068638"/>
            <a:ext cx="1568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r>
              <a:rPr lang="en-US" altLang="en-US" sz="1800"/>
              <a:t>Main memory</a:t>
            </a:r>
          </a:p>
        </p:txBody>
      </p:sp>
      <p:sp>
        <p:nvSpPr>
          <p:cNvPr id="14347" name="Text Box 15"/>
          <p:cNvSpPr txBox="1">
            <a:spLocks noChangeArrowheads="1"/>
          </p:cNvSpPr>
          <p:nvPr/>
        </p:nvSpPr>
        <p:spPr bwMode="auto">
          <a:xfrm>
            <a:off x="6172200" y="3068638"/>
            <a:ext cx="1568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r>
              <a:rPr lang="en-US" altLang="en-US" sz="1800"/>
              <a:t>Main memory</a:t>
            </a:r>
          </a:p>
        </p:txBody>
      </p:sp>
    </p:spTree>
    <p:extLst>
      <p:ext uri="{BB962C8B-B14F-4D97-AF65-F5344CB8AC3E}">
        <p14:creationId xmlns:p14="http://schemas.microsoft.com/office/powerpoint/2010/main" val="162744829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The leaf block must now be saved</a:t>
            </a:r>
          </a:p>
        </p:txBody>
      </p:sp>
      <p:sp>
        <p:nvSpPr>
          <p:cNvPr id="115715" name="Rectangle 2"/>
          <p:cNvSpPr>
            <a:spLocks noGrp="1" noChangeArrowheads="1"/>
          </p:cNvSpPr>
          <p:nvPr>
            <p:ph type="title"/>
          </p:nvPr>
        </p:nvSpPr>
        <p:spPr/>
        <p:txBody>
          <a:bodyPr/>
          <a:lstStyle/>
          <a:p>
            <a:r>
              <a:rPr lang="en-US" altLang="en-US" smtClean="0">
                <a:latin typeface="Arial" charset="0"/>
                <a:cs typeface="Arial" charset="0"/>
              </a:rPr>
              <a:t>Erase</a:t>
            </a:r>
          </a:p>
        </p:txBody>
      </p:sp>
      <p:pic>
        <p:nvPicPr>
          <p:cNvPr id="115716" name="Picture 23" descr="C:\Users\dwharder\Desktop\dx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002457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If we remove record 39, we need to update the leaf block</a:t>
            </a:r>
          </a:p>
        </p:txBody>
      </p:sp>
      <p:sp>
        <p:nvSpPr>
          <p:cNvPr id="116739" name="Rectangle 2"/>
          <p:cNvSpPr>
            <a:spLocks noGrp="1" noChangeArrowheads="1"/>
          </p:cNvSpPr>
          <p:nvPr>
            <p:ph type="title"/>
          </p:nvPr>
        </p:nvSpPr>
        <p:spPr/>
        <p:txBody>
          <a:bodyPr/>
          <a:lstStyle/>
          <a:p>
            <a:r>
              <a:rPr lang="en-US" altLang="en-US" smtClean="0">
                <a:latin typeface="Arial" charset="0"/>
                <a:cs typeface="Arial" charset="0"/>
              </a:rPr>
              <a:t>Erase</a:t>
            </a:r>
          </a:p>
        </p:txBody>
      </p:sp>
      <p:pic>
        <p:nvPicPr>
          <p:cNvPr id="116740" name="Picture 24" descr="C:\Users\dwharder\Desktop\dx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415479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But we must also update the parent</a:t>
            </a:r>
          </a:p>
          <a:p>
            <a:pPr lvl="1"/>
            <a:r>
              <a:rPr lang="en-US" altLang="en-US" smtClean="0">
                <a:latin typeface="Arial" charset="0"/>
                <a:cs typeface="Arial" charset="0"/>
              </a:rPr>
              <a:t>A re-insertion of 39 will put it into the leaf block containing 35 </a:t>
            </a:r>
          </a:p>
        </p:txBody>
      </p:sp>
      <p:sp>
        <p:nvSpPr>
          <p:cNvPr id="117763" name="Rectangle 2"/>
          <p:cNvSpPr>
            <a:spLocks noGrp="1" noChangeArrowheads="1"/>
          </p:cNvSpPr>
          <p:nvPr>
            <p:ph type="title"/>
          </p:nvPr>
        </p:nvSpPr>
        <p:spPr/>
        <p:txBody>
          <a:bodyPr/>
          <a:lstStyle/>
          <a:p>
            <a:r>
              <a:rPr lang="en-US" altLang="en-US" smtClean="0">
                <a:latin typeface="Arial" charset="0"/>
                <a:cs typeface="Arial" charset="0"/>
              </a:rPr>
              <a:t>Erase</a:t>
            </a:r>
          </a:p>
        </p:txBody>
      </p:sp>
      <p:pic>
        <p:nvPicPr>
          <p:cNvPr id="117764" name="Picture 25" descr="C:\Users\dwharder\Desktop\dx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74508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Remove 59 gives us two choices</a:t>
            </a:r>
          </a:p>
        </p:txBody>
      </p:sp>
      <p:sp>
        <p:nvSpPr>
          <p:cNvPr id="118787" name="Rectangle 2"/>
          <p:cNvSpPr>
            <a:spLocks noGrp="1" noChangeArrowheads="1"/>
          </p:cNvSpPr>
          <p:nvPr>
            <p:ph type="title"/>
          </p:nvPr>
        </p:nvSpPr>
        <p:spPr/>
        <p:txBody>
          <a:bodyPr/>
          <a:lstStyle/>
          <a:p>
            <a:r>
              <a:rPr lang="en-US" altLang="en-US" smtClean="0">
                <a:latin typeface="Arial" charset="0"/>
                <a:cs typeface="Arial" charset="0"/>
              </a:rPr>
              <a:t>Erase</a:t>
            </a:r>
          </a:p>
        </p:txBody>
      </p:sp>
      <p:pic>
        <p:nvPicPr>
          <p:cNvPr id="118788" name="Picture 26" descr="C:\Users\dwharder\Desktop\dx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813238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We could access the left sibling and copy over 56</a:t>
            </a:r>
          </a:p>
          <a:p>
            <a:pPr lvl="1"/>
            <a:r>
              <a:rPr lang="en-US" altLang="en-US" smtClean="0">
                <a:latin typeface="Arial" charset="0"/>
                <a:cs typeface="Arial" charset="0"/>
              </a:rPr>
              <a:t>Redistribution</a:t>
            </a:r>
          </a:p>
        </p:txBody>
      </p:sp>
      <p:sp>
        <p:nvSpPr>
          <p:cNvPr id="119811" name="Rectangle 2"/>
          <p:cNvSpPr>
            <a:spLocks noGrp="1" noChangeArrowheads="1"/>
          </p:cNvSpPr>
          <p:nvPr>
            <p:ph type="title"/>
          </p:nvPr>
        </p:nvSpPr>
        <p:spPr/>
        <p:txBody>
          <a:bodyPr/>
          <a:lstStyle/>
          <a:p>
            <a:r>
              <a:rPr lang="en-US" altLang="en-US" smtClean="0">
                <a:latin typeface="Arial" charset="0"/>
                <a:cs typeface="Arial" charset="0"/>
              </a:rPr>
              <a:t>Erase</a:t>
            </a:r>
          </a:p>
        </p:txBody>
      </p:sp>
      <p:pic>
        <p:nvPicPr>
          <p:cNvPr id="119812" name="Picture 27" descr="C:\Users\dwharder\Desktop\dx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233274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Alternatively, we could merge that leaf block with the right sibling</a:t>
            </a:r>
          </a:p>
        </p:txBody>
      </p:sp>
      <p:sp>
        <p:nvSpPr>
          <p:cNvPr id="120835" name="Rectangle 2"/>
          <p:cNvSpPr>
            <a:spLocks noGrp="1" noChangeArrowheads="1"/>
          </p:cNvSpPr>
          <p:nvPr>
            <p:ph type="title"/>
          </p:nvPr>
        </p:nvSpPr>
        <p:spPr/>
        <p:txBody>
          <a:bodyPr/>
          <a:lstStyle/>
          <a:p>
            <a:r>
              <a:rPr lang="en-US" altLang="en-US" smtClean="0">
                <a:latin typeface="Arial" charset="0"/>
                <a:cs typeface="Arial" charset="0"/>
              </a:rPr>
              <a:t>Erase</a:t>
            </a:r>
          </a:p>
        </p:txBody>
      </p:sp>
      <p:pic>
        <p:nvPicPr>
          <p:cNvPr id="120836" name="Picture 26" descr="C:\Users\dwharder\Desktop\dx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39555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p:txBody>
          <a:bodyPr/>
          <a:lstStyle/>
          <a:p>
            <a:r>
              <a:rPr lang="en-CA" altLang="en-US" smtClean="0">
                <a:latin typeface="Arial" charset="0"/>
                <a:cs typeface="Arial" charset="0"/>
              </a:rPr>
              <a:t>Erase</a:t>
            </a:r>
          </a:p>
        </p:txBody>
      </p:sp>
      <p:sp>
        <p:nvSpPr>
          <p:cNvPr id="121859" name="Content Placeholder 2"/>
          <p:cNvSpPr>
            <a:spLocks noGrp="1"/>
          </p:cNvSpPr>
          <p:nvPr>
            <p:ph idx="1"/>
          </p:nvPr>
        </p:nvSpPr>
        <p:spPr/>
        <p:txBody>
          <a:bodyPr/>
          <a:lstStyle/>
          <a:p>
            <a:pPr>
              <a:buFont typeface="Arial" charset="0"/>
              <a:buNone/>
            </a:pPr>
            <a:r>
              <a:rPr lang="en-CA" altLang="en-US" smtClean="0">
                <a:latin typeface="Arial" charset="0"/>
                <a:cs typeface="Arial" charset="0"/>
              </a:rPr>
              <a:t>	At this point, the parent node must also be updated</a:t>
            </a:r>
          </a:p>
        </p:txBody>
      </p:sp>
      <p:pic>
        <p:nvPicPr>
          <p:cNvPr id="121860" name="Picture 2" descr="C:\Users\dwharder\Desktop\bla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118658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0" descr="C:\Users\dwharder\Desktop\x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Erasing 35 would result in another leaf block less than half full</a:t>
            </a:r>
          </a:p>
          <a:p>
            <a:pPr lvl="1"/>
            <a:r>
              <a:rPr lang="en-US" altLang="en-US" smtClean="0">
                <a:latin typeface="Arial" charset="0"/>
                <a:cs typeface="Arial" charset="0"/>
              </a:rPr>
              <a:t>We will merge it with its right sibling—easier to deal with as they share a common parent</a:t>
            </a:r>
          </a:p>
        </p:txBody>
      </p:sp>
      <p:sp>
        <p:nvSpPr>
          <p:cNvPr id="122884" name="Rectangle 2"/>
          <p:cNvSpPr>
            <a:spLocks noGrp="1" noChangeArrowheads="1"/>
          </p:cNvSpPr>
          <p:nvPr>
            <p:ph type="title"/>
          </p:nvPr>
        </p:nvSpPr>
        <p:spPr/>
        <p:txBody>
          <a:bodyPr/>
          <a:lstStyle/>
          <a:p>
            <a:r>
              <a:rPr lang="en-US" altLang="en-US" smtClean="0">
                <a:latin typeface="Arial" charset="0"/>
                <a:cs typeface="Arial" charset="0"/>
              </a:rPr>
              <a:t>Example: Removal</a:t>
            </a:r>
          </a:p>
        </p:txBody>
      </p:sp>
    </p:spTree>
    <p:extLst>
      <p:ext uri="{BB962C8B-B14F-4D97-AF65-F5344CB8AC3E}">
        <p14:creationId xmlns:p14="http://schemas.microsoft.com/office/powerpoint/2010/main" val="20975990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r>
              <a:rPr lang="en-CA" altLang="en-US" smtClean="0">
                <a:latin typeface="Arial" charset="0"/>
                <a:cs typeface="Arial" charset="0"/>
              </a:rPr>
              <a:t>Erase</a:t>
            </a:r>
          </a:p>
        </p:txBody>
      </p:sp>
      <p:sp>
        <p:nvSpPr>
          <p:cNvPr id="123907"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parent, however, is now less than half full</a:t>
            </a:r>
          </a:p>
        </p:txBody>
      </p:sp>
      <p:pic>
        <p:nvPicPr>
          <p:cNvPr id="123908" name="Picture 21" descr="C:\Users\dwharder\Desktop\dx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636475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2" descr="C:\Users\dwharder\Desktop\dx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Title 1"/>
          <p:cNvSpPr>
            <a:spLocks noGrp="1"/>
          </p:cNvSpPr>
          <p:nvPr>
            <p:ph type="title"/>
          </p:nvPr>
        </p:nvSpPr>
        <p:spPr/>
        <p:txBody>
          <a:bodyPr/>
          <a:lstStyle/>
          <a:p>
            <a:r>
              <a:rPr lang="en-CA" altLang="en-US" smtClean="0">
                <a:latin typeface="Arial" charset="0"/>
                <a:cs typeface="Arial" charset="0"/>
              </a:rPr>
              <a:t>Erase</a:t>
            </a:r>
          </a:p>
        </p:txBody>
      </p:sp>
      <p:sp>
        <p:nvSpPr>
          <p:cNvPr id="124932" name="Content Placeholder 2"/>
          <p:cNvSpPr>
            <a:spLocks noGrp="1"/>
          </p:cNvSpPr>
          <p:nvPr>
            <p:ph idx="1"/>
          </p:nvPr>
        </p:nvSpPr>
        <p:spPr/>
        <p:txBody>
          <a:bodyPr/>
          <a:lstStyle/>
          <a:p>
            <a:pPr>
              <a:buFont typeface="Arial" charset="0"/>
              <a:buNone/>
            </a:pPr>
            <a:r>
              <a:rPr lang="en-CA" altLang="en-US" smtClean="0">
                <a:latin typeface="Arial" charset="0"/>
                <a:cs typeface="Arial" charset="0"/>
              </a:rPr>
              <a:t>	It might be possible to copy over one leaf block from the next internal node</a:t>
            </a:r>
          </a:p>
          <a:p>
            <a:pPr lvl="1"/>
            <a:r>
              <a:rPr lang="en-CA" altLang="en-US" smtClean="0">
                <a:latin typeface="Arial" charset="0"/>
                <a:cs typeface="Arial" charset="0"/>
              </a:rPr>
              <a:t>Redistribution</a:t>
            </a:r>
          </a:p>
        </p:txBody>
      </p:sp>
    </p:spTree>
    <p:extLst>
      <p:ext uri="{BB962C8B-B14F-4D97-AF65-F5344CB8AC3E}">
        <p14:creationId xmlns:p14="http://schemas.microsoft.com/office/powerpoint/2010/main" val="708860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ltLang="en-US" smtClean="0">
                <a:latin typeface="Arial" charset="0"/>
                <a:cs typeface="Arial" charset="0"/>
              </a:rPr>
              <a:t>Hard Drives</a:t>
            </a:r>
          </a:p>
        </p:txBody>
      </p:sp>
      <p:sp>
        <p:nvSpPr>
          <p:cNvPr id="15363"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When you format your hard drive, you specify the block size</a:t>
            </a:r>
          </a:p>
          <a:p>
            <a:endParaRPr lang="en-US" altLang="en-US" smtClean="0">
              <a:latin typeface="Arial" charset="0"/>
              <a:cs typeface="Arial" charset="0"/>
            </a:endParaRPr>
          </a:p>
          <a:p>
            <a:pPr>
              <a:buFont typeface="Arial" charset="0"/>
              <a:buNone/>
            </a:pPr>
            <a:r>
              <a:rPr lang="en-US" altLang="en-US" smtClean="0">
                <a:latin typeface="Arial" charset="0"/>
                <a:cs typeface="Arial" charset="0"/>
              </a:rPr>
              <a:t>	All files occupy an integral number of blocks</a:t>
            </a:r>
          </a:p>
          <a:p>
            <a:pPr lvl="1"/>
            <a:r>
              <a:rPr lang="en-US" altLang="en-US" smtClean="0">
                <a:latin typeface="Arial" charset="0"/>
                <a:cs typeface="Arial" charset="0"/>
              </a:rPr>
              <a:t>The last block may be part empty</a:t>
            </a:r>
          </a:p>
        </p:txBody>
      </p:sp>
    </p:spTree>
    <p:extLst>
      <p:ext uri="{BB962C8B-B14F-4D97-AF65-F5344CB8AC3E}">
        <p14:creationId xmlns:p14="http://schemas.microsoft.com/office/powerpoint/2010/main" val="148854978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p:txBody>
          <a:bodyPr/>
          <a:lstStyle/>
          <a:p>
            <a:r>
              <a:rPr lang="en-CA" altLang="en-US" smtClean="0">
                <a:latin typeface="Arial" charset="0"/>
                <a:cs typeface="Arial" charset="0"/>
              </a:rPr>
              <a:t>Erase</a:t>
            </a:r>
          </a:p>
        </p:txBody>
      </p:sp>
      <p:sp>
        <p:nvSpPr>
          <p:cNvPr id="125955"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other solution, more reasonable as they share a common parent, is to merge the two internal nodes</a:t>
            </a:r>
          </a:p>
        </p:txBody>
      </p:sp>
      <p:pic>
        <p:nvPicPr>
          <p:cNvPr id="125956" name="Picture 21" descr="C:\Users\dwharder\Desktop\dx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808079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p:txBody>
          <a:bodyPr/>
          <a:lstStyle/>
          <a:p>
            <a:r>
              <a:rPr lang="en-CA" altLang="en-US" smtClean="0">
                <a:latin typeface="Arial" charset="0"/>
                <a:cs typeface="Arial" charset="0"/>
              </a:rPr>
              <a:t>Erase</a:t>
            </a:r>
          </a:p>
        </p:txBody>
      </p:sp>
      <p:sp>
        <p:nvSpPr>
          <p:cNvPr id="126979" name="Content Placeholder 2"/>
          <p:cNvSpPr>
            <a:spLocks noGrp="1"/>
          </p:cNvSpPr>
          <p:nvPr>
            <p:ph idx="1"/>
          </p:nvPr>
        </p:nvSpPr>
        <p:spPr/>
        <p:txBody>
          <a:bodyPr/>
          <a:lstStyle/>
          <a:p>
            <a:pPr>
              <a:buFont typeface="Arial" charset="0"/>
              <a:buNone/>
            </a:pPr>
            <a:r>
              <a:rPr lang="en-CA" altLang="en-US" smtClean="0">
                <a:latin typeface="Arial" charset="0"/>
                <a:cs typeface="Arial" charset="0"/>
              </a:rPr>
              <a:t>	As before, however, that node is now less than half full</a:t>
            </a:r>
          </a:p>
          <a:p>
            <a:pPr lvl="1"/>
            <a:r>
              <a:rPr lang="en-CA" altLang="en-US" smtClean="0">
                <a:latin typeface="Arial" charset="0"/>
                <a:cs typeface="Arial" charset="0"/>
              </a:rPr>
              <a:t>Merge it with its sibling</a:t>
            </a:r>
          </a:p>
        </p:txBody>
      </p:sp>
      <p:pic>
        <p:nvPicPr>
          <p:cNvPr id="126980" name="Picture 23" descr="C:\Users\dwharder\Desktop\dx1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511859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p:txBody>
          <a:bodyPr/>
          <a:lstStyle/>
          <a:p>
            <a:r>
              <a:rPr lang="en-CA" altLang="en-US" smtClean="0">
                <a:latin typeface="Arial" charset="0"/>
                <a:cs typeface="Arial" charset="0"/>
              </a:rPr>
              <a:t>Erase</a:t>
            </a:r>
          </a:p>
        </p:txBody>
      </p:sp>
      <p:sp>
        <p:nvSpPr>
          <p:cNvPr id="128003"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There is no longer a purpose to the root node:</a:t>
            </a:r>
          </a:p>
          <a:p>
            <a:pPr lvl="1"/>
            <a:r>
              <a:rPr lang="en-CA" altLang="en-US" smtClean="0">
                <a:latin typeface="Arial" charset="0"/>
                <a:cs typeface="Arial" charset="0"/>
              </a:rPr>
              <a:t>Delete the old root and assign the one child to be the new root</a:t>
            </a:r>
          </a:p>
        </p:txBody>
      </p:sp>
      <p:pic>
        <p:nvPicPr>
          <p:cNvPr id="128004" name="Picture 24" descr="C:\Users\dwharder\Desktop\dx1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211556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p:txBody>
          <a:bodyPr/>
          <a:lstStyle/>
          <a:p>
            <a:r>
              <a:rPr lang="en-CA" altLang="en-US" smtClean="0">
                <a:latin typeface="Arial" charset="0"/>
                <a:cs typeface="Arial" charset="0"/>
              </a:rPr>
              <a:t>Erase</a:t>
            </a:r>
          </a:p>
        </p:txBody>
      </p:sp>
      <p:sp>
        <p:nvSpPr>
          <p:cNvPr id="129027"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result is a B+ tree with one lower height</a:t>
            </a:r>
          </a:p>
        </p:txBody>
      </p:sp>
      <p:pic>
        <p:nvPicPr>
          <p:cNvPr id="129028" name="Picture 25" descr="C:\Users\dwharder\Desktop\dx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20518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p:txBody>
          <a:bodyPr/>
          <a:lstStyle/>
          <a:p>
            <a:r>
              <a:rPr lang="en-CA" altLang="en-US" smtClean="0">
                <a:latin typeface="Arial" charset="0"/>
                <a:cs typeface="Arial" charset="0"/>
              </a:rPr>
              <a:t>Erase</a:t>
            </a:r>
          </a:p>
        </p:txBody>
      </p:sp>
      <p:sp>
        <p:nvSpPr>
          <p:cNvPr id="130051" name="Content Placeholder 2"/>
          <p:cNvSpPr>
            <a:spLocks noGrp="1"/>
          </p:cNvSpPr>
          <p:nvPr>
            <p:ph idx="1"/>
          </p:nvPr>
        </p:nvSpPr>
        <p:spPr/>
        <p:txBody>
          <a:bodyPr/>
          <a:lstStyle/>
          <a:p>
            <a:pPr>
              <a:buFont typeface="Arial" charset="0"/>
              <a:buNone/>
            </a:pPr>
            <a:r>
              <a:rPr lang="en-CA" altLang="en-US" smtClean="0">
                <a:latin typeface="Arial" charset="0"/>
                <a:cs typeface="Arial" charset="0"/>
              </a:rPr>
              <a:t>	Erasing 88 now reduces that leaf block to less than half full:  merge</a:t>
            </a:r>
          </a:p>
        </p:txBody>
      </p:sp>
      <p:pic>
        <p:nvPicPr>
          <p:cNvPr id="130052" name="Picture 2" descr="C:\Users\dwharder\Desktop\vvv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886552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p:txBody>
          <a:bodyPr/>
          <a:lstStyle/>
          <a:p>
            <a:r>
              <a:rPr lang="en-CA" altLang="en-US" smtClean="0">
                <a:latin typeface="Arial" charset="0"/>
                <a:cs typeface="Arial" charset="0"/>
              </a:rPr>
              <a:t>Erase</a:t>
            </a:r>
          </a:p>
        </p:txBody>
      </p:sp>
      <p:sp>
        <p:nvSpPr>
          <p:cNvPr id="131075"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parent, too, is now half full:  merge</a:t>
            </a:r>
          </a:p>
        </p:txBody>
      </p:sp>
      <p:pic>
        <p:nvPicPr>
          <p:cNvPr id="131076" name="Picture 26" descr="C:\Users\dwharder\Desktop\dx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634834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p:txBody>
          <a:bodyPr/>
          <a:lstStyle/>
          <a:p>
            <a:r>
              <a:rPr lang="en-CA" altLang="en-US" smtClean="0">
                <a:latin typeface="Arial" charset="0"/>
                <a:cs typeface="Arial" charset="0"/>
              </a:rPr>
              <a:t>Erase</a:t>
            </a:r>
          </a:p>
        </p:txBody>
      </p:sp>
      <p:sp>
        <p:nvSpPr>
          <p:cNvPr id="132099"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final result is a well defined B+ tree</a:t>
            </a:r>
          </a:p>
        </p:txBody>
      </p:sp>
      <p:pic>
        <p:nvPicPr>
          <p:cNvPr id="132100" name="Picture 3" descr="C:\Users\dwharder\Desktop\vvv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34950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448260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r>
              <a:rPr lang="en-US" altLang="en-US" smtClean="0">
                <a:latin typeface="Arial" charset="0"/>
                <a:cs typeface="Arial" charset="0"/>
              </a:rPr>
              <a:t>Terminology</a:t>
            </a:r>
          </a:p>
        </p:txBody>
      </p:sp>
      <p:sp>
        <p:nvSpPr>
          <p:cNvPr id="133123"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The original B tree had records stored at each node:</a:t>
            </a:r>
          </a:p>
          <a:p>
            <a:pPr lvl="1"/>
            <a:r>
              <a:rPr lang="en-US" altLang="en-US" smtClean="0">
                <a:latin typeface="Arial" charset="0"/>
                <a:cs typeface="Arial" charset="0"/>
              </a:rPr>
              <a:t>An </a:t>
            </a:r>
            <a:r>
              <a:rPr lang="en-US" altLang="en-US" i="1" smtClean="0">
                <a:latin typeface="Times New Roman" pitchFamily="18" charset="0"/>
                <a:cs typeface="Times New Roman" pitchFamily="18" charset="0"/>
              </a:rPr>
              <a:t>M</a:t>
            </a:r>
            <a:r>
              <a:rPr lang="en-US" altLang="en-US" smtClean="0">
                <a:latin typeface="Arial" charset="0"/>
                <a:cs typeface="Arial" charset="0"/>
              </a:rPr>
              <a:t>-way tree with all leaf blocks at the same depth and no node (other than the root) half full</a:t>
            </a:r>
          </a:p>
          <a:p>
            <a:pPr lvl="1"/>
            <a:r>
              <a:rPr lang="en-US" altLang="en-US" smtClean="0">
                <a:latin typeface="Arial" charset="0"/>
                <a:cs typeface="Arial" charset="0"/>
              </a:rPr>
              <a:t>Developed by </a:t>
            </a:r>
            <a:r>
              <a:rPr lang="en-CA" altLang="en-US" smtClean="0">
                <a:latin typeface="Arial" charset="0"/>
                <a:cs typeface="Arial" charset="0"/>
              </a:rPr>
              <a:t>Rudolf Bayer and Edward M. McCreight in 1972</a:t>
            </a:r>
          </a:p>
          <a:p>
            <a:pPr lvl="1"/>
            <a:r>
              <a:rPr lang="en-CA" altLang="en-US" smtClean="0">
                <a:latin typeface="Arial" charset="0"/>
                <a:cs typeface="Arial" charset="0"/>
              </a:rPr>
              <a:t>The “B” is for </a:t>
            </a:r>
            <a:r>
              <a:rPr lang="en-CA" altLang="en-US" i="1" smtClean="0">
                <a:latin typeface="Arial" charset="0"/>
                <a:cs typeface="Arial" charset="0"/>
              </a:rPr>
              <a:t>balanced</a:t>
            </a:r>
            <a:endParaRPr lang="en-US" altLang="en-US" smtClean="0">
              <a:latin typeface="Arial" charset="0"/>
              <a:cs typeface="Arial" charset="0"/>
            </a:endParaRP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2-3 trees are B-trees with </a:t>
            </a:r>
            <a:r>
              <a:rPr lang="en-US" altLang="en-US" i="1" smtClean="0">
                <a:latin typeface="Times New Roman" pitchFamily="18" charset="0"/>
                <a:cs typeface="Times New Roman" pitchFamily="18" charset="0"/>
              </a:rPr>
              <a:t>M</a:t>
            </a:r>
            <a:r>
              <a:rPr lang="en-US" altLang="en-US" smtClean="0">
                <a:latin typeface="Times New Roman" pitchFamily="18" charset="0"/>
                <a:cs typeface="Times New Roman" pitchFamily="18" charset="0"/>
              </a:rPr>
              <a:t> = </a:t>
            </a:r>
            <a:r>
              <a:rPr lang="en-US" altLang="en-US" i="1" smtClean="0">
                <a:latin typeface="Times New Roman" pitchFamily="18" charset="0"/>
                <a:cs typeface="Times New Roman" pitchFamily="18" charset="0"/>
              </a:rPr>
              <a:t>L</a:t>
            </a:r>
            <a:r>
              <a:rPr lang="en-US" altLang="en-US" smtClean="0">
                <a:latin typeface="Times New Roman" pitchFamily="18" charset="0"/>
                <a:cs typeface="Times New Roman" pitchFamily="18" charset="0"/>
              </a:rPr>
              <a:t> = 3</a:t>
            </a:r>
          </a:p>
          <a:p>
            <a:pPr>
              <a:buFont typeface="Arial" charset="0"/>
              <a:buNone/>
            </a:pPr>
            <a:r>
              <a:rPr lang="en-US" altLang="en-US" smtClean="0">
                <a:latin typeface="Arial" charset="0"/>
                <a:cs typeface="Arial" charset="0"/>
              </a:rPr>
              <a:t>	2-3-4 trees are B-trees with </a:t>
            </a:r>
            <a:r>
              <a:rPr lang="en-US" altLang="en-US" i="1" smtClean="0">
                <a:latin typeface="Times New Roman" pitchFamily="18" charset="0"/>
                <a:cs typeface="Times New Roman" pitchFamily="18" charset="0"/>
              </a:rPr>
              <a:t>M</a:t>
            </a:r>
            <a:r>
              <a:rPr lang="en-US" altLang="en-US" smtClean="0">
                <a:latin typeface="Times New Roman" pitchFamily="18" charset="0"/>
                <a:cs typeface="Times New Roman" pitchFamily="18" charset="0"/>
              </a:rPr>
              <a:t> = </a:t>
            </a:r>
            <a:r>
              <a:rPr lang="en-US" altLang="en-US" i="1" smtClean="0">
                <a:latin typeface="Times New Roman" pitchFamily="18" charset="0"/>
                <a:cs typeface="Times New Roman" pitchFamily="18" charset="0"/>
              </a:rPr>
              <a:t>L</a:t>
            </a:r>
            <a:r>
              <a:rPr lang="en-US" altLang="en-US" smtClean="0">
                <a:latin typeface="Times New Roman" pitchFamily="18" charset="0"/>
                <a:cs typeface="Times New Roman" pitchFamily="18" charset="0"/>
              </a:rPr>
              <a:t> = 4</a:t>
            </a:r>
            <a:endParaRPr lang="en-US" altLang="en-US" smtClean="0">
              <a:latin typeface="Arial" charset="0"/>
              <a:cs typeface="Arial" charset="0"/>
            </a:endParaRPr>
          </a:p>
          <a:p>
            <a:pPr lvl="1"/>
            <a:r>
              <a:rPr lang="en-US" altLang="en-US" smtClean="0">
                <a:latin typeface="Arial" charset="0"/>
                <a:cs typeface="Arial" charset="0"/>
              </a:rPr>
              <a:t>Available at </a:t>
            </a:r>
            <a:r>
              <a:rPr lang="en-US" altLang="en-US" sz="1600" smtClean="0">
                <a:latin typeface="Consolas" pitchFamily="49" charset="0"/>
                <a:cs typeface="Consolas" pitchFamily="49" charset="0"/>
              </a:rPr>
              <a:t>http://ece.uwaterloo.ca/~dwharder/aads/Algorithms/</a:t>
            </a:r>
            <a:endParaRPr lang="en-US" altLang="en-US" smtClean="0">
              <a:latin typeface="Consolas" pitchFamily="49" charset="0"/>
              <a:cs typeface="Consolas" pitchFamily="49" charset="0"/>
            </a:endParaRPr>
          </a:p>
          <a:p>
            <a:pPr>
              <a:buFont typeface="Arial" charset="0"/>
              <a:buNone/>
            </a:pPr>
            <a:r>
              <a:rPr lang="en-US" altLang="en-US" smtClean="0">
                <a:latin typeface="Arial" charset="0"/>
                <a:cs typeface="Arial" charset="0"/>
              </a:rPr>
              <a:t>	</a:t>
            </a:r>
          </a:p>
          <a:p>
            <a:pPr>
              <a:buFont typeface="Arial" charset="0"/>
              <a:buNone/>
            </a:pPr>
            <a:r>
              <a:rPr lang="en-US" altLang="en-US" smtClean="0">
                <a:latin typeface="Arial" charset="0"/>
                <a:cs typeface="Arial" charset="0"/>
              </a:rPr>
              <a:t>	The B+ tree was already in use by 1973</a:t>
            </a:r>
          </a:p>
        </p:txBody>
      </p:sp>
    </p:spTree>
    <p:extLst>
      <p:ext uri="{BB962C8B-B14F-4D97-AF65-F5344CB8AC3E}">
        <p14:creationId xmlns:p14="http://schemas.microsoft.com/office/powerpoint/2010/main" val="362245480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265219"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We require that all blocks be half full</a:t>
            </a:r>
          </a:p>
          <a:p>
            <a:endParaRPr lang="en-US" altLang="en-US" smtClean="0">
              <a:latin typeface="Arial" charset="0"/>
              <a:cs typeface="Arial" charset="0"/>
            </a:endParaRPr>
          </a:p>
          <a:p>
            <a:pPr>
              <a:buFont typeface="Arial" charset="0"/>
              <a:buNone/>
            </a:pPr>
            <a:r>
              <a:rPr lang="en-US" altLang="en-US" smtClean="0">
                <a:latin typeface="Arial" charset="0"/>
                <a:cs typeface="Arial" charset="0"/>
              </a:rPr>
              <a:t>	Must we be this sparse?</a:t>
            </a:r>
          </a:p>
          <a:p>
            <a:pPr lvl="1"/>
            <a:r>
              <a:rPr lang="en-US" altLang="en-US" smtClean="0">
                <a:latin typeface="Arial" charset="0"/>
                <a:cs typeface="Arial" charset="0"/>
              </a:rPr>
              <a:t>Is there a larger lower bound we can use?</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We can require that nodes be 2/3 full</a:t>
            </a:r>
          </a:p>
          <a:p>
            <a:pPr lvl="1"/>
            <a:r>
              <a:rPr lang="en-US" altLang="en-US" smtClean="0">
                <a:latin typeface="Arial" charset="0"/>
                <a:cs typeface="Arial" charset="0"/>
              </a:rPr>
              <a:t>Called a B*-tree</a:t>
            </a:r>
          </a:p>
          <a:p>
            <a:pPr lvl="1"/>
            <a:r>
              <a:rPr lang="en-US" altLang="en-US" smtClean="0">
                <a:latin typeface="Arial" charset="0"/>
                <a:cs typeface="Arial" charset="0"/>
              </a:rPr>
              <a:t>Insertions result in redistributions between both left and right siblings</a:t>
            </a:r>
          </a:p>
          <a:p>
            <a:pPr lvl="2"/>
            <a:r>
              <a:rPr lang="en-US" altLang="en-US" smtClean="0">
                <a:latin typeface="Arial" charset="0"/>
                <a:cs typeface="Arial" charset="0"/>
              </a:rPr>
              <a:t>If both siblings are full, the node and one sibling are split into three, each of which will be 2/3rds full</a:t>
            </a:r>
          </a:p>
          <a:p>
            <a:pPr lvl="1"/>
            <a:r>
              <a:rPr lang="en-US" altLang="en-US" smtClean="0">
                <a:latin typeface="Arial" charset="0"/>
                <a:cs typeface="Arial" charset="0"/>
              </a:rPr>
              <a:t>Erases result in more redistributions</a:t>
            </a:r>
          </a:p>
          <a:p>
            <a:pPr lvl="2"/>
            <a:r>
              <a:rPr lang="en-US" altLang="en-US" smtClean="0">
                <a:latin typeface="Arial" charset="0"/>
                <a:cs typeface="Arial" charset="0"/>
              </a:rPr>
              <a:t>If both siblings are 2/3rds full, merge them into two full nodes</a:t>
            </a:r>
          </a:p>
        </p:txBody>
      </p:sp>
    </p:spTree>
    <p:extLst>
      <p:ext uri="{BB962C8B-B14F-4D97-AF65-F5344CB8AC3E}">
        <p14:creationId xmlns:p14="http://schemas.microsoft.com/office/powerpoint/2010/main" val="6687460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5219">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5219">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5219">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5219">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5219">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521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135171"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In this topic, we have covered B+ trees:</a:t>
            </a:r>
          </a:p>
          <a:p>
            <a:pPr lvl="1"/>
            <a:r>
              <a:rPr lang="en-US" altLang="en-US" smtClean="0">
                <a:latin typeface="Arial" charset="0"/>
                <a:cs typeface="Arial" charset="0"/>
              </a:rPr>
              <a:t>Used for storing large amounts (GiB) of information</a:t>
            </a:r>
          </a:p>
          <a:p>
            <a:pPr lvl="1"/>
            <a:r>
              <a:rPr lang="en-US" altLang="en-US" smtClean="0">
                <a:latin typeface="Arial" charset="0"/>
                <a:cs typeface="Arial" charset="0"/>
              </a:rPr>
              <a:t>Internal nodes are </a:t>
            </a:r>
            <a:r>
              <a:rPr lang="en-US" altLang="en-US" i="1" smtClean="0">
                <a:latin typeface="Times New Roman" pitchFamily="18" charset="0"/>
                <a:cs typeface="Arial" charset="0"/>
              </a:rPr>
              <a:t>M</a:t>
            </a:r>
            <a:r>
              <a:rPr lang="en-US" altLang="en-US" smtClean="0">
                <a:latin typeface="Arial" charset="0"/>
                <a:cs typeface="Arial" charset="0"/>
              </a:rPr>
              <a:t>-way trees storing pointers with keys</a:t>
            </a:r>
          </a:p>
          <a:p>
            <a:pPr lvl="1"/>
            <a:r>
              <a:rPr lang="en-US" altLang="en-US" smtClean="0">
                <a:latin typeface="Arial" charset="0"/>
                <a:cs typeface="Arial" charset="0"/>
              </a:rPr>
              <a:t>Leaf blocks contain </a:t>
            </a:r>
            <a:r>
              <a:rPr lang="en-US" altLang="en-US" i="1" smtClean="0">
                <a:latin typeface="Times New Roman" pitchFamily="18" charset="0"/>
                <a:cs typeface="Arial" charset="0"/>
              </a:rPr>
              <a:t>L</a:t>
            </a:r>
            <a:r>
              <a:rPr lang="en-US" altLang="en-US" smtClean="0">
                <a:latin typeface="Arial" charset="0"/>
                <a:cs typeface="Arial" charset="0"/>
              </a:rPr>
              <a:t> records with keys</a:t>
            </a:r>
          </a:p>
          <a:p>
            <a:pPr lvl="1"/>
            <a:r>
              <a:rPr lang="en-US" altLang="en-US" smtClean="0">
                <a:latin typeface="Arial" charset="0"/>
                <a:cs typeface="Arial" charset="0"/>
              </a:rPr>
              <a:t>All nodes (except the root) must always be at least half full</a:t>
            </a:r>
          </a:p>
          <a:p>
            <a:pPr lvl="1"/>
            <a:r>
              <a:rPr lang="en-US" altLang="en-US" smtClean="0">
                <a:latin typeface="Arial" charset="0"/>
                <a:cs typeface="Arial" charset="0"/>
              </a:rPr>
              <a:t>Splitting nodes is used for insertions</a:t>
            </a:r>
          </a:p>
          <a:p>
            <a:pPr lvl="1"/>
            <a:r>
              <a:rPr lang="en-US" altLang="en-US" smtClean="0">
                <a:latin typeface="Arial" charset="0"/>
                <a:cs typeface="Arial" charset="0"/>
              </a:rPr>
              <a:t>Redistributions and merging are used for erases</a:t>
            </a:r>
          </a:p>
          <a:p>
            <a:pPr lvl="1"/>
            <a:r>
              <a:rPr lang="en-US" altLang="en-US" smtClean="0">
                <a:latin typeface="Arial" charset="0"/>
                <a:cs typeface="Arial" charset="0"/>
              </a:rPr>
              <a:t>B* trees have less wasted space</a:t>
            </a:r>
          </a:p>
        </p:txBody>
      </p:sp>
    </p:spTree>
    <p:extLst>
      <p:ext uri="{BB962C8B-B14F-4D97-AF65-F5344CB8AC3E}">
        <p14:creationId xmlns:p14="http://schemas.microsoft.com/office/powerpoint/2010/main" val="42644216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ltLang="en-US" smtClean="0">
                <a:latin typeface="Arial" charset="0"/>
                <a:cs typeface="Arial" charset="0"/>
              </a:rPr>
              <a:t>Hard Drives</a:t>
            </a:r>
          </a:p>
        </p:txBody>
      </p:sp>
      <p:sp>
        <p:nvSpPr>
          <p:cNvPr id="16387"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For example, the previous image of the hard drive occupies</a:t>
            </a:r>
            <a:br>
              <a:rPr lang="en-US" altLang="en-US" smtClean="0">
                <a:latin typeface="Arial" charset="0"/>
                <a:cs typeface="Arial" charset="0"/>
              </a:rPr>
            </a:br>
            <a:r>
              <a:rPr lang="en-US" altLang="en-US" smtClean="0">
                <a:solidFill>
                  <a:srgbClr val="FF0000"/>
                </a:solidFill>
                <a:latin typeface="Times New Roman" pitchFamily="18" charset="0"/>
                <a:cs typeface="Arial" charset="0"/>
              </a:rPr>
              <a:t>69 714</a:t>
            </a:r>
            <a:r>
              <a:rPr lang="en-US" altLang="en-US" smtClean="0">
                <a:latin typeface="Times New Roman" pitchFamily="18" charset="0"/>
                <a:cs typeface="Arial" charset="0"/>
              </a:rPr>
              <a:t> </a:t>
            </a:r>
            <a:r>
              <a:rPr lang="en-US" altLang="en-US" smtClean="0">
                <a:solidFill>
                  <a:srgbClr val="FF0000"/>
                </a:solidFill>
                <a:latin typeface="Times New Roman" pitchFamily="18" charset="0"/>
                <a:cs typeface="Arial" charset="0"/>
              </a:rPr>
              <a:t>bytes</a:t>
            </a:r>
            <a:endParaRPr lang="en-US" altLang="en-US" smtClean="0">
              <a:solidFill>
                <a:srgbClr val="FF0000"/>
              </a:solidFill>
              <a:latin typeface="Arial" charset="0"/>
              <a:cs typeface="Arial" charset="0"/>
            </a:endParaRP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Requires 18 </a:t>
            </a:r>
            <a:r>
              <a:rPr lang="en-US" altLang="en-US" smtClean="0">
                <a:latin typeface="Times New Roman" pitchFamily="18" charset="0"/>
                <a:cs typeface="Arial" charset="0"/>
              </a:rPr>
              <a:t>4-KiB</a:t>
            </a:r>
            <a:r>
              <a:rPr lang="en-US" altLang="en-US" smtClean="0">
                <a:latin typeface="Arial" charset="0"/>
                <a:cs typeface="Arial" charset="0"/>
              </a:rPr>
              <a:t> blocks</a:t>
            </a:r>
            <a:br>
              <a:rPr lang="en-US" altLang="en-US" smtClean="0">
                <a:latin typeface="Arial" charset="0"/>
                <a:cs typeface="Arial" charset="0"/>
              </a:rPr>
            </a:br>
            <a:r>
              <a:rPr lang="en-US" altLang="en-US" sz="1800" smtClean="0">
                <a:latin typeface="Arial" charset="0"/>
                <a:cs typeface="Arial" charset="0"/>
              </a:rPr>
              <a:t> 	</a:t>
            </a:r>
            <a:r>
              <a:rPr lang="en-US" altLang="en-US" smtClean="0">
                <a:latin typeface="Times New Roman" pitchFamily="18" charset="0"/>
                <a:cs typeface="Arial" charset="0"/>
              </a:rPr>
              <a:t>18 × 4098 bytes = </a:t>
            </a:r>
            <a:r>
              <a:rPr lang="en-US" altLang="en-US" smtClean="0">
                <a:solidFill>
                  <a:schemeClr val="hlink"/>
                </a:solidFill>
                <a:latin typeface="Times New Roman" pitchFamily="18" charset="0"/>
                <a:cs typeface="Arial" charset="0"/>
              </a:rPr>
              <a:t>73 728 bytes</a:t>
            </a:r>
            <a:endParaRPr lang="en-US" altLang="en-US" sz="2400" smtClean="0">
              <a:solidFill>
                <a:schemeClr val="hlink"/>
              </a:solidFill>
              <a:latin typeface="Times New Roman" pitchFamily="18" charset="0"/>
              <a:cs typeface="Arial" charset="0"/>
            </a:endParaRPr>
          </a:p>
        </p:txBody>
      </p:sp>
      <p:pic>
        <p:nvPicPr>
          <p:cNvPr id="16388" name="Picture 4" descr="h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5613" y="2952750"/>
            <a:ext cx="3573462"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Oval 5"/>
          <p:cNvSpPr>
            <a:spLocks noChangeArrowheads="1"/>
          </p:cNvSpPr>
          <p:nvPr/>
        </p:nvSpPr>
        <p:spPr bwMode="auto">
          <a:xfrm>
            <a:off x="6759575" y="4437063"/>
            <a:ext cx="995363" cy="193675"/>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endParaRPr lang="en-CA" altLang="en-US" sz="1800"/>
          </a:p>
        </p:txBody>
      </p:sp>
      <p:sp>
        <p:nvSpPr>
          <p:cNvPr id="16390" name="Oval 6"/>
          <p:cNvSpPr>
            <a:spLocks noChangeArrowheads="1"/>
          </p:cNvSpPr>
          <p:nvPr/>
        </p:nvSpPr>
        <p:spPr bwMode="auto">
          <a:xfrm>
            <a:off x="6759575" y="4603750"/>
            <a:ext cx="995363" cy="193675"/>
          </a:xfrm>
          <a:prstGeom prst="ellipse">
            <a:avLst/>
          </a:pr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endParaRPr lang="en-CA" altLang="en-US" sz="1800"/>
          </a:p>
        </p:txBody>
      </p:sp>
      <p:sp>
        <p:nvSpPr>
          <p:cNvPr id="16391" name="Line 8"/>
          <p:cNvSpPr>
            <a:spLocks noChangeShapeType="1"/>
          </p:cNvSpPr>
          <p:nvPr/>
        </p:nvSpPr>
        <p:spPr bwMode="auto">
          <a:xfrm>
            <a:off x="5724525" y="2565400"/>
            <a:ext cx="1295400" cy="187166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16392" name="Line 9"/>
          <p:cNvSpPr>
            <a:spLocks noChangeShapeType="1"/>
          </p:cNvSpPr>
          <p:nvPr/>
        </p:nvSpPr>
        <p:spPr bwMode="auto">
          <a:xfrm>
            <a:off x="4787900" y="3644900"/>
            <a:ext cx="2016125" cy="1008063"/>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pic>
        <p:nvPicPr>
          <p:cNvPr id="16393" name="Picture 5" descr="b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5262563"/>
            <a:ext cx="4105275"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7013712"/>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r>
              <a:rPr lang="en-US" altLang="en-US" smtClean="0">
                <a:latin typeface="Arial" charset="0"/>
                <a:cs typeface="Arial" charset="0"/>
              </a:rPr>
              <a:t>References</a:t>
            </a:r>
          </a:p>
        </p:txBody>
      </p:sp>
      <p:sp>
        <p:nvSpPr>
          <p:cNvPr id="136195" name="Rectangle 3"/>
          <p:cNvSpPr>
            <a:spLocks noGrp="1" noChangeArrowheads="1"/>
          </p:cNvSpPr>
          <p:nvPr>
            <p:ph type="body" idx="1"/>
          </p:nvPr>
        </p:nvSpPr>
        <p:spPr/>
        <p:txBody>
          <a:bodyPr/>
          <a:lstStyle/>
          <a:p>
            <a:pPr marL="533400" indent="-533400">
              <a:buFontTx/>
              <a:buNone/>
            </a:pPr>
            <a:r>
              <a:rPr lang="en-US" altLang="en-US" dirty="0" smtClean="0">
                <a:latin typeface="Arial" charset="0"/>
                <a:cs typeface="Arial" charset="0"/>
              </a:rPr>
              <a:t>[1]	</a:t>
            </a:r>
            <a:r>
              <a:rPr lang="en-US" altLang="en-US" dirty="0" err="1" smtClean="0">
                <a:latin typeface="Arial" charset="0"/>
                <a:cs typeface="Arial" charset="0"/>
              </a:rPr>
              <a:t>Cormen</a:t>
            </a:r>
            <a:r>
              <a:rPr lang="en-US" altLang="en-US" dirty="0" smtClean="0">
                <a:latin typeface="Arial" charset="0"/>
                <a:cs typeface="Arial" charset="0"/>
              </a:rPr>
              <a:t>, </a:t>
            </a:r>
            <a:r>
              <a:rPr lang="en-US" altLang="en-US" dirty="0" err="1" smtClean="0">
                <a:latin typeface="Arial" charset="0"/>
                <a:cs typeface="Arial" charset="0"/>
              </a:rPr>
              <a:t>Leiserson</a:t>
            </a:r>
            <a:r>
              <a:rPr lang="en-US" altLang="en-US" dirty="0" smtClean="0">
                <a:latin typeface="Arial" charset="0"/>
                <a:cs typeface="Arial" charset="0"/>
              </a:rPr>
              <a:t>, and </a:t>
            </a:r>
            <a:r>
              <a:rPr lang="en-US" altLang="en-US" dirty="0" err="1" smtClean="0">
                <a:latin typeface="Arial" charset="0"/>
                <a:cs typeface="Arial" charset="0"/>
              </a:rPr>
              <a:t>Rivest</a:t>
            </a:r>
            <a:r>
              <a:rPr lang="en-US" altLang="en-US" dirty="0" smtClean="0">
                <a:latin typeface="Arial" charset="0"/>
                <a:cs typeface="Arial" charset="0"/>
              </a:rPr>
              <a:t>, </a:t>
            </a:r>
            <a:r>
              <a:rPr lang="en-US" altLang="en-US" i="1" dirty="0" smtClean="0">
                <a:latin typeface="Arial" charset="0"/>
                <a:cs typeface="Arial" charset="0"/>
              </a:rPr>
              <a:t>Introduction to Algorithms</a:t>
            </a:r>
            <a:r>
              <a:rPr lang="en-US" altLang="en-US" dirty="0" smtClean="0">
                <a:latin typeface="Arial" charset="0"/>
                <a:cs typeface="Arial" charset="0"/>
              </a:rPr>
              <a:t>, McGraw Hill, 1990, Ch. 19, p.381-99.</a:t>
            </a:r>
          </a:p>
          <a:p>
            <a:pPr marL="533400" indent="-533400">
              <a:buFontTx/>
              <a:buNone/>
            </a:pPr>
            <a:r>
              <a:rPr lang="en-US" altLang="en-US" dirty="0" smtClean="0">
                <a:latin typeface="Arial" charset="0"/>
                <a:cs typeface="Arial" charset="0"/>
              </a:rPr>
              <a:t>[2]	Weiss, </a:t>
            </a:r>
            <a:r>
              <a:rPr lang="en-US" altLang="en-US" i="1" dirty="0" smtClean="0">
                <a:latin typeface="Arial" charset="0"/>
                <a:cs typeface="Arial" charset="0"/>
              </a:rPr>
              <a:t>Data Structures and Algorithm Analysis in C++</a:t>
            </a:r>
            <a:r>
              <a:rPr lang="en-US" altLang="en-US" dirty="0" smtClean="0">
                <a:latin typeface="Arial" charset="0"/>
                <a:cs typeface="Arial" charset="0"/>
              </a:rPr>
              <a:t>, </a:t>
            </a:r>
            <a:r>
              <a:rPr lang="en-US" altLang="en-US" i="1" dirty="0" smtClean="0">
                <a:latin typeface="Arial" charset="0"/>
                <a:cs typeface="Arial" charset="0"/>
              </a:rPr>
              <a:t>3</a:t>
            </a:r>
            <a:r>
              <a:rPr lang="en-US" altLang="en-US" i="1" baseline="30000" dirty="0" smtClean="0">
                <a:latin typeface="Arial" charset="0"/>
                <a:cs typeface="Arial" charset="0"/>
              </a:rPr>
              <a:t>rd</a:t>
            </a:r>
            <a:r>
              <a:rPr lang="en-US" altLang="en-US" i="1" dirty="0" smtClean="0">
                <a:latin typeface="Arial" charset="0"/>
                <a:cs typeface="Arial" charset="0"/>
              </a:rPr>
              <a:t> Ed.</a:t>
            </a:r>
            <a:r>
              <a:rPr lang="en-US" altLang="en-US" dirty="0" smtClean="0">
                <a:latin typeface="Arial" charset="0"/>
                <a:cs typeface="Arial" charset="0"/>
              </a:rPr>
              <a:t>, Addison Wesley, §4.7, p.159-64.</a:t>
            </a:r>
          </a:p>
          <a:p>
            <a:pPr marL="533400" indent="-533400"/>
            <a:endParaRPr lang="en-US" altLang="en-US" dirty="0" smtClean="0">
              <a:latin typeface="Arial" charset="0"/>
              <a:cs typeface="Arial" charset="0"/>
            </a:endParaRPr>
          </a:p>
        </p:txBody>
      </p:sp>
    </p:spTree>
    <p:extLst>
      <p:ext uri="{BB962C8B-B14F-4D97-AF65-F5344CB8AC3E}">
        <p14:creationId xmlns:p14="http://schemas.microsoft.com/office/powerpoint/2010/main" val="387789378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dirty="0" smtClean="0">
                <a:latin typeface="Arial" charset="0"/>
                <a:cs typeface="Arial" charset="0"/>
              </a:rPr>
              <a:t>References</a:t>
            </a:r>
          </a:p>
        </p:txBody>
      </p:sp>
      <p:sp>
        <p:nvSpPr>
          <p:cNvPr id="20483" name="Rectangle 3"/>
          <p:cNvSpPr>
            <a:spLocks noGrp="1" noChangeArrowheads="1"/>
          </p:cNvSpPr>
          <p:nvPr>
            <p:ph type="body" idx="1"/>
          </p:nvPr>
        </p:nvSpPr>
        <p:spPr>
          <a:xfrm>
            <a:off x="457200" y="1600200"/>
            <a:ext cx="8291264" cy="4525963"/>
          </a:xfrm>
        </p:spPr>
        <p:txBody>
          <a:bodyPr/>
          <a:lstStyle/>
          <a:p>
            <a:pPr marL="533400" indent="-533400">
              <a:buNone/>
              <a:defRPr/>
            </a:pPr>
            <a:r>
              <a:rPr lang="en-US" sz="1400" dirty="0" smtClean="0">
                <a:latin typeface="Arial" charset="0"/>
                <a:cs typeface="Arial" charset="0"/>
              </a:rPr>
              <a:t>	Wikipedia, </a:t>
            </a:r>
            <a:r>
              <a:rPr lang="en-US" sz="1400" dirty="0">
                <a:latin typeface="Arial" charset="0"/>
                <a:cs typeface="Arial" charset="0"/>
              </a:rPr>
              <a:t>http://en.wikipedia.org/wiki/B+_tree</a:t>
            </a:r>
            <a:r>
              <a:rPr lang="en-US" sz="1400" dirty="0" smtClean="0">
                <a:latin typeface="Arial" charset="0"/>
                <a:cs typeface="Arial" charset="0"/>
              </a:rPr>
              <a:t/>
            </a:r>
            <a:br>
              <a:rPr lang="en-US" sz="1400" dirty="0" smtClean="0">
                <a:latin typeface="Arial" charset="0"/>
                <a:cs typeface="Arial" charset="0"/>
              </a:rPr>
            </a:br>
            <a:r>
              <a:rPr lang="en-US" sz="1400" dirty="0" smtClean="0">
                <a:latin typeface="Arial" charset="0"/>
                <a:cs typeface="Arial" charset="0"/>
              </a:rPr>
              <a:t>	</a:t>
            </a:r>
          </a:p>
          <a:p>
            <a:pPr marL="533400" indent="-533400">
              <a:buFontTx/>
              <a:buNone/>
            </a:pPr>
            <a:r>
              <a:rPr lang="en-US" altLang="en-US" sz="1400" dirty="0">
                <a:latin typeface="Arial" charset="0"/>
                <a:cs typeface="Arial" charset="0"/>
              </a:rPr>
              <a:t>[1]	</a:t>
            </a:r>
            <a:r>
              <a:rPr lang="en-US" altLang="en-US" sz="1400" dirty="0" err="1">
                <a:latin typeface="Arial" charset="0"/>
                <a:cs typeface="Arial" charset="0"/>
              </a:rPr>
              <a:t>Cormen</a:t>
            </a:r>
            <a:r>
              <a:rPr lang="en-US" altLang="en-US" sz="1400" dirty="0">
                <a:latin typeface="Arial" charset="0"/>
                <a:cs typeface="Arial" charset="0"/>
              </a:rPr>
              <a:t>, </a:t>
            </a:r>
            <a:r>
              <a:rPr lang="en-US" altLang="en-US" sz="1400" dirty="0" err="1">
                <a:latin typeface="Arial" charset="0"/>
                <a:cs typeface="Arial" charset="0"/>
              </a:rPr>
              <a:t>Leiserson</a:t>
            </a:r>
            <a:r>
              <a:rPr lang="en-US" altLang="en-US" sz="1400" dirty="0">
                <a:latin typeface="Arial" charset="0"/>
                <a:cs typeface="Arial" charset="0"/>
              </a:rPr>
              <a:t>, and </a:t>
            </a:r>
            <a:r>
              <a:rPr lang="en-US" altLang="en-US" sz="1400" dirty="0" err="1">
                <a:latin typeface="Arial" charset="0"/>
                <a:cs typeface="Arial" charset="0"/>
              </a:rPr>
              <a:t>Rivest</a:t>
            </a:r>
            <a:r>
              <a:rPr lang="en-US" altLang="en-US" sz="1400" dirty="0">
                <a:latin typeface="Arial" charset="0"/>
                <a:cs typeface="Arial" charset="0"/>
              </a:rPr>
              <a:t>, </a:t>
            </a:r>
            <a:r>
              <a:rPr lang="en-US" altLang="en-US" sz="1400" i="1" dirty="0">
                <a:latin typeface="Arial" charset="0"/>
                <a:cs typeface="Arial" charset="0"/>
              </a:rPr>
              <a:t>Introduction to Algorithms</a:t>
            </a:r>
            <a:r>
              <a:rPr lang="en-US" altLang="en-US" sz="1400" dirty="0">
                <a:latin typeface="Arial" charset="0"/>
                <a:cs typeface="Arial" charset="0"/>
              </a:rPr>
              <a:t>, McGraw Hill, 1990, Ch. 19, </a:t>
            </a:r>
            <a:r>
              <a:rPr lang="en-US" altLang="en-US" sz="1400" dirty="0" smtClean="0">
                <a:latin typeface="Arial" charset="0"/>
                <a:cs typeface="Arial" charset="0"/>
              </a:rPr>
              <a:t>p.381-99.</a:t>
            </a:r>
            <a:endParaRPr lang="en-US" altLang="en-US" sz="1400" dirty="0">
              <a:latin typeface="Arial" charset="0"/>
              <a:cs typeface="Arial" charset="0"/>
            </a:endParaRPr>
          </a:p>
          <a:p>
            <a:pPr marL="533400" indent="-533400">
              <a:buFontTx/>
              <a:buNone/>
            </a:pPr>
            <a:r>
              <a:rPr lang="en-US" altLang="en-US" sz="1400" dirty="0">
                <a:latin typeface="Arial" charset="0"/>
                <a:cs typeface="Arial" charset="0"/>
              </a:rPr>
              <a:t>[2]	Weiss, </a:t>
            </a:r>
            <a:r>
              <a:rPr lang="en-US" altLang="en-US" sz="1400" i="1" dirty="0">
                <a:latin typeface="Arial" charset="0"/>
                <a:cs typeface="Arial" charset="0"/>
              </a:rPr>
              <a:t>Data Structures and Algorithm Analysis in C++</a:t>
            </a:r>
            <a:r>
              <a:rPr lang="en-US" altLang="en-US" sz="1400" dirty="0">
                <a:latin typeface="Arial" charset="0"/>
                <a:cs typeface="Arial" charset="0"/>
              </a:rPr>
              <a:t>, </a:t>
            </a:r>
            <a:r>
              <a:rPr lang="en-US" altLang="en-US" sz="1400" i="1" dirty="0">
                <a:latin typeface="Arial" charset="0"/>
                <a:cs typeface="Arial" charset="0"/>
              </a:rPr>
              <a:t>3</a:t>
            </a:r>
            <a:r>
              <a:rPr lang="en-US" altLang="en-US" sz="1400" i="1" baseline="30000" dirty="0">
                <a:latin typeface="Arial" charset="0"/>
                <a:cs typeface="Arial" charset="0"/>
              </a:rPr>
              <a:t>rd</a:t>
            </a:r>
            <a:r>
              <a:rPr lang="en-US" altLang="en-US" sz="1400" i="1" dirty="0">
                <a:latin typeface="Arial" charset="0"/>
                <a:cs typeface="Arial" charset="0"/>
              </a:rPr>
              <a:t> Ed.</a:t>
            </a:r>
            <a:r>
              <a:rPr lang="en-US" altLang="en-US" sz="1400" dirty="0">
                <a:latin typeface="Arial" charset="0"/>
                <a:cs typeface="Arial" charset="0"/>
              </a:rPr>
              <a:t>, Addison Wesley, §4.7, p.159-64.</a:t>
            </a:r>
          </a:p>
          <a:p>
            <a:pPr marL="533400" indent="-533400">
              <a:buFontTx/>
              <a:buNone/>
              <a:defRPr/>
            </a:pPr>
            <a:endParaRPr lang="en-US" sz="1400" dirty="0">
              <a:latin typeface="Arial" charset="0"/>
              <a:cs typeface="Arial" charset="0"/>
            </a:endParaRPr>
          </a:p>
          <a:p>
            <a:pPr marL="533400" indent="-533400" algn="just">
              <a:buFont typeface="Arial" charset="0"/>
              <a:buNone/>
              <a:defRPr/>
            </a:pPr>
            <a:r>
              <a:rPr lang="en-US" sz="1400" dirty="0" smtClean="0">
                <a:solidFill>
                  <a:schemeClr val="tx1">
                    <a:lumMod val="65000"/>
                    <a:lumOff val="35000"/>
                  </a:schemeClr>
                </a:solidFill>
                <a:latin typeface="Arial" charset="0"/>
                <a:cs typeface="Arial" charset="0"/>
              </a:rPr>
              <a:t>	These slides are provided for the ECE 250</a:t>
            </a:r>
            <a:r>
              <a:rPr lang="en-US" sz="1400" i="1" dirty="0" smtClean="0">
                <a:solidFill>
                  <a:schemeClr val="tx1">
                    <a:lumMod val="65000"/>
                    <a:lumOff val="35000"/>
                  </a:schemeClr>
                </a:solidFill>
                <a:latin typeface="Arial" charset="0"/>
                <a:cs typeface="Arial" charset="0"/>
              </a:rPr>
              <a:t> Algorithms and Data Structures</a:t>
            </a:r>
            <a:r>
              <a:rPr lang="en-US" sz="1400" dirty="0" smtClean="0">
                <a:solidFill>
                  <a:schemeClr val="tx1">
                    <a:lumMod val="65000"/>
                    <a:lumOff val="35000"/>
                  </a:schemeClr>
                </a:solidFill>
                <a:latin typeface="Arial" charset="0"/>
                <a:cs typeface="Arial" charset="0"/>
              </a:rPr>
              <a:t> course.  The material in it reflects Douglas W. Harder’s best judgment in light of the information available to him at the time of preparation.  Any reliance on these course slides by any party for any other purpose are the responsibility of such parties.  Douglas W. Harder accepts no responsibility for damages, if any, suffered by any party as a result of decisions made or actions based on these course slides for any other purpose than that for which it was intended.</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smtClean="0">
                <a:latin typeface="Arial" charset="0"/>
                <a:cs typeface="Arial" charset="0"/>
              </a:rPr>
              <a:t>Hard Drives</a:t>
            </a:r>
          </a:p>
        </p:txBody>
      </p:sp>
      <p:sp>
        <p:nvSpPr>
          <p:cNvPr id="17411"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Consequence: </a:t>
            </a:r>
            <a:r>
              <a:rPr lang="en-US" altLang="en-US" smtClean="0">
                <a:solidFill>
                  <a:schemeClr val="hlink"/>
                </a:solidFill>
                <a:latin typeface="Times New Roman" pitchFamily="18" charset="0"/>
                <a:cs typeface="Arial" charset="0"/>
              </a:rPr>
              <a:t>4014 bytes</a:t>
            </a:r>
            <a:r>
              <a:rPr lang="en-US" altLang="en-US" smtClean="0">
                <a:latin typeface="Arial" charset="0"/>
                <a:cs typeface="Arial" charset="0"/>
              </a:rPr>
              <a:t> are unused</a:t>
            </a:r>
          </a:p>
          <a:p>
            <a:endParaRPr lang="en-US" altLang="en-US" smtClean="0">
              <a:latin typeface="Arial" charset="0"/>
              <a:cs typeface="Arial" charset="0"/>
            </a:endParaRPr>
          </a:p>
          <a:p>
            <a:endParaRPr lang="en-US" altLang="en-US" smtClean="0">
              <a:latin typeface="Arial" charset="0"/>
              <a:cs typeface="Arial" charset="0"/>
            </a:endParaRPr>
          </a:p>
          <a:p>
            <a:pPr lvl="1"/>
            <a:endParaRPr lang="en-US" altLang="en-US" smtClean="0">
              <a:latin typeface="Arial" charset="0"/>
              <a:cs typeface="Arial" charset="0"/>
            </a:endParaRPr>
          </a:p>
          <a:p>
            <a:pPr lvl="1"/>
            <a:r>
              <a:rPr lang="en-US" altLang="en-US" smtClean="0">
                <a:latin typeface="Arial" charset="0"/>
                <a:cs typeface="Arial" charset="0"/>
              </a:rPr>
              <a:t>Large block sizes will waste space</a:t>
            </a:r>
          </a:p>
          <a:p>
            <a:endParaRPr lang="en-US" altLang="en-US" smtClean="0">
              <a:latin typeface="Times New Roman" pitchFamily="18" charset="0"/>
              <a:cs typeface="Arial" charset="0"/>
            </a:endParaRPr>
          </a:p>
        </p:txBody>
      </p:sp>
      <p:pic>
        <p:nvPicPr>
          <p:cNvPr id="17412" name="Picture 4" descr="h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5613" y="2952750"/>
            <a:ext cx="3573462"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10" descr="ab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950" y="2112963"/>
            <a:ext cx="8928100"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5" descr="b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5262563"/>
            <a:ext cx="4105275"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8179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ltLang="en-US" smtClean="0">
                <a:latin typeface="Arial" charset="0"/>
                <a:cs typeface="Arial" charset="0"/>
              </a:rPr>
              <a:t>Hard Drives</a:t>
            </a:r>
          </a:p>
        </p:txBody>
      </p:sp>
      <p:sp>
        <p:nvSpPr>
          <p:cNvPr id="18435"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In summary:</a:t>
            </a:r>
          </a:p>
          <a:p>
            <a:pPr lvl="1"/>
            <a:r>
              <a:rPr lang="en-US" altLang="en-US" smtClean="0">
                <a:latin typeface="Arial" charset="0"/>
                <a:cs typeface="Arial" charset="0"/>
              </a:rPr>
              <a:t>Hard drives are slow</a:t>
            </a:r>
          </a:p>
          <a:p>
            <a:pPr lvl="1"/>
            <a:r>
              <a:rPr lang="en-US" altLang="en-US" smtClean="0">
                <a:latin typeface="Arial" charset="0"/>
                <a:cs typeface="Arial" charset="0"/>
              </a:rPr>
              <a:t>Divided into blocks</a:t>
            </a:r>
          </a:p>
          <a:p>
            <a:pPr lvl="2"/>
            <a:r>
              <a:rPr lang="en-US" altLang="en-US" smtClean="0">
                <a:latin typeface="Arial" charset="0"/>
                <a:cs typeface="Arial" charset="0"/>
              </a:rPr>
              <a:t>We will use a </a:t>
            </a:r>
            <a:r>
              <a:rPr lang="en-US" altLang="en-US" smtClean="0">
                <a:latin typeface="Times New Roman" pitchFamily="18" charset="0"/>
                <a:cs typeface="Arial" charset="0"/>
              </a:rPr>
              <a:t>4 KiB</a:t>
            </a:r>
            <a:r>
              <a:rPr lang="en-US" altLang="en-US" smtClean="0">
                <a:latin typeface="Arial" charset="0"/>
                <a:cs typeface="Arial" charset="0"/>
              </a:rPr>
              <a:t> block size</a:t>
            </a:r>
          </a:p>
          <a:p>
            <a:pPr lvl="1"/>
            <a:r>
              <a:rPr lang="en-US" altLang="en-US" smtClean="0">
                <a:latin typeface="Arial" charset="0"/>
                <a:cs typeface="Arial" charset="0"/>
              </a:rPr>
              <a:t>Accessing the entire block costs the same as accessing one byte within the block</a:t>
            </a:r>
          </a:p>
        </p:txBody>
      </p:sp>
    </p:spTree>
    <p:extLst>
      <p:ext uri="{BB962C8B-B14F-4D97-AF65-F5344CB8AC3E}">
        <p14:creationId xmlns:p14="http://schemas.microsoft.com/office/powerpoint/2010/main" val="11356483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ltLang="en-US" smtClean="0">
                <a:latin typeface="Arial" charset="0"/>
                <a:cs typeface="Arial" charset="0"/>
              </a:rPr>
              <a:t>Storing Very Large Trees</a:t>
            </a:r>
            <a:endParaRPr lang="en-US" altLang="en-US" sz="4400" smtClean="0">
              <a:latin typeface="Arial" charset="0"/>
              <a:cs typeface="Arial" charset="0"/>
            </a:endParaRPr>
          </a:p>
        </p:txBody>
      </p:sp>
      <p:sp>
        <p:nvSpPr>
          <p:cNvPr id="19459"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Problem:</a:t>
            </a:r>
          </a:p>
          <a:p>
            <a:pPr lvl="1"/>
            <a:r>
              <a:rPr lang="en-US" altLang="en-US" smtClean="0">
                <a:latin typeface="Arial" charset="0"/>
                <a:cs typeface="Arial" charset="0"/>
              </a:rPr>
              <a:t>Suppose we are attempting to store a large amount of ordered data</a:t>
            </a:r>
          </a:p>
          <a:p>
            <a:pPr lvl="1"/>
            <a:r>
              <a:rPr lang="en-US" altLang="en-US" smtClean="0">
                <a:latin typeface="Arial" charset="0"/>
                <a:cs typeface="Arial" charset="0"/>
              </a:rPr>
              <a:t>We will consider 10</a:t>
            </a:r>
            <a:r>
              <a:rPr lang="en-US" altLang="en-US" baseline="30000" smtClean="0">
                <a:latin typeface="Arial" charset="0"/>
                <a:cs typeface="Arial" charset="0"/>
              </a:rPr>
              <a:t>9</a:t>
            </a:r>
            <a:r>
              <a:rPr lang="en-US" altLang="en-US" i="1" smtClean="0">
                <a:latin typeface="Arial" charset="0"/>
                <a:cs typeface="Arial" charset="0"/>
              </a:rPr>
              <a:t> </a:t>
            </a:r>
            <a:r>
              <a:rPr lang="en-US" altLang="en-US" smtClean="0">
                <a:latin typeface="Arial" charset="0"/>
                <a:cs typeface="Arial" charset="0"/>
              </a:rPr>
              <a:t>items</a:t>
            </a:r>
          </a:p>
          <a:p>
            <a:pPr lvl="2"/>
            <a:r>
              <a:rPr lang="en-US" altLang="en-US" smtClean="0">
                <a:latin typeface="Arial" charset="0"/>
                <a:cs typeface="Arial" charset="0"/>
              </a:rPr>
              <a:t>A 4-byte (well ordered) key and associated data</a:t>
            </a:r>
          </a:p>
          <a:p>
            <a:pPr lvl="2"/>
            <a:r>
              <a:rPr lang="en-US" altLang="en-US" smtClean="0">
                <a:latin typeface="Arial" charset="0"/>
                <a:cs typeface="Arial" charset="0"/>
              </a:rPr>
              <a:t>Pointers assumed to be 4 bytes</a:t>
            </a:r>
          </a:p>
        </p:txBody>
      </p:sp>
    </p:spTree>
    <p:extLst>
      <p:ext uri="{BB962C8B-B14F-4D97-AF65-F5344CB8AC3E}">
        <p14:creationId xmlns:p14="http://schemas.microsoft.com/office/powerpoint/2010/main" val="4649570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ltLang="en-US" smtClean="0">
                <a:latin typeface="Arial" charset="0"/>
                <a:cs typeface="Arial" charset="0"/>
              </a:rPr>
              <a:t>Storing Very Large Trees</a:t>
            </a:r>
          </a:p>
        </p:txBody>
      </p:sp>
      <p:sp>
        <p:nvSpPr>
          <p:cNvPr id="20483"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Restrictions and Assumptions:</a:t>
            </a:r>
          </a:p>
          <a:p>
            <a:pPr lvl="1"/>
            <a:r>
              <a:rPr lang="en-US" altLang="en-US" smtClean="0">
                <a:latin typeface="Arial" charset="0"/>
                <a:cs typeface="Arial" charset="0"/>
              </a:rPr>
              <a:t>This must be stored on a hard drive</a:t>
            </a:r>
          </a:p>
          <a:p>
            <a:pPr lvl="2"/>
            <a:r>
              <a:rPr lang="en-US" altLang="en-US" smtClean="0">
                <a:latin typeface="Arial" charset="0"/>
                <a:cs typeface="Arial" charset="0"/>
              </a:rPr>
              <a:t>32 bits only access 4 GiB</a:t>
            </a:r>
          </a:p>
          <a:p>
            <a:pPr lvl="2"/>
            <a:r>
              <a:rPr lang="en-US" altLang="en-US" smtClean="0">
                <a:latin typeface="Arial" charset="0"/>
                <a:cs typeface="Arial" charset="0"/>
              </a:rPr>
              <a:t>Main memory is volatile</a:t>
            </a:r>
          </a:p>
          <a:p>
            <a:pPr lvl="1"/>
            <a:r>
              <a:rPr lang="en-US" altLang="en-US" smtClean="0">
                <a:latin typeface="Arial" charset="0"/>
                <a:cs typeface="Arial" charset="0"/>
              </a:rPr>
              <a:t>Assume the root node is in main memory</a:t>
            </a:r>
          </a:p>
          <a:p>
            <a:pPr lvl="1"/>
            <a:r>
              <a:rPr lang="en-US" altLang="en-US" smtClean="0">
                <a:latin typeface="Arial" charset="0"/>
                <a:cs typeface="Arial" charset="0"/>
              </a:rPr>
              <a:t>Block addresses are 32 bits</a:t>
            </a:r>
          </a:p>
          <a:p>
            <a:pPr lvl="1"/>
            <a:r>
              <a:rPr lang="en-US" altLang="en-US" smtClean="0">
                <a:latin typeface="Arial" charset="0"/>
                <a:cs typeface="Arial" charset="0"/>
              </a:rPr>
              <a:t>Processor speed: </a:t>
            </a:r>
            <a:r>
              <a:rPr lang="en-US" altLang="en-US" smtClean="0">
                <a:latin typeface="Times New Roman" pitchFamily="18" charset="0"/>
                <a:cs typeface="Arial" charset="0"/>
              </a:rPr>
              <a:t>3 GHz</a:t>
            </a:r>
          </a:p>
          <a:p>
            <a:pPr lvl="1"/>
            <a:r>
              <a:rPr lang="en-US" altLang="en-US" smtClean="0">
                <a:latin typeface="Arial" charset="0"/>
                <a:cs typeface="Arial" charset="0"/>
              </a:rPr>
              <a:t>Hard drive seek time: </a:t>
            </a:r>
            <a:r>
              <a:rPr lang="en-US" altLang="en-US" smtClean="0">
                <a:latin typeface="Times New Roman" pitchFamily="18" charset="0"/>
                <a:cs typeface="Arial" charset="0"/>
              </a:rPr>
              <a:t>10 ms</a:t>
            </a:r>
          </a:p>
        </p:txBody>
      </p:sp>
    </p:spTree>
    <p:extLst>
      <p:ext uri="{BB962C8B-B14F-4D97-AF65-F5344CB8AC3E}">
        <p14:creationId xmlns:p14="http://schemas.microsoft.com/office/powerpoint/2010/main" val="213082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mtClean="0">
                <a:latin typeface="Arial" charset="0"/>
                <a:cs typeface="Arial" charset="0"/>
              </a:rPr>
              <a:t>Storing Very Large Trees</a:t>
            </a:r>
          </a:p>
        </p:txBody>
      </p:sp>
      <p:sp>
        <p:nvSpPr>
          <p:cNvPr id="21507"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We have assumed that all balanced trees are comparable: </a:t>
            </a:r>
            <a:r>
              <a:rPr lang="en-US" altLang="en-US" b="1" smtClean="0">
                <a:latin typeface="Symbol" pitchFamily="18" charset="2"/>
                <a:cs typeface="Arial" charset="0"/>
              </a:rPr>
              <a:t>Q</a:t>
            </a:r>
            <a:r>
              <a:rPr lang="en-US" altLang="en-US" smtClean="0">
                <a:latin typeface="Times New Roman" pitchFamily="18" charset="0"/>
                <a:cs typeface="Arial" charset="0"/>
              </a:rPr>
              <a:t>(ln(</a:t>
            </a:r>
            <a:r>
              <a:rPr lang="en-US" altLang="en-US" i="1" smtClean="0">
                <a:latin typeface="Times New Roman" pitchFamily="18" charset="0"/>
                <a:cs typeface="Arial" charset="0"/>
              </a:rPr>
              <a:t>n</a:t>
            </a:r>
            <a:r>
              <a:rPr lang="en-US" altLang="en-US" smtClean="0">
                <a:latin typeface="Times New Roman" pitchFamily="18" charset="0"/>
                <a:cs typeface="Arial" charset="0"/>
              </a:rPr>
              <a:t>))</a:t>
            </a:r>
            <a:endParaRPr lang="en-US" altLang="en-US" smtClean="0">
              <a:latin typeface="Arial" charset="0"/>
              <a:cs typeface="Arial" charset="0"/>
            </a:endParaRPr>
          </a:p>
          <a:p>
            <a:pPr lvl="1"/>
            <a:r>
              <a:rPr lang="en-US" altLang="en-US" smtClean="0">
                <a:latin typeface="Arial" charset="0"/>
                <a:cs typeface="Arial" charset="0"/>
              </a:rPr>
              <a:t>This will not always apply</a:t>
            </a:r>
          </a:p>
          <a:p>
            <a:endParaRPr lang="en-US" altLang="en-US" smtClean="0">
              <a:latin typeface="Arial" charset="0"/>
              <a:cs typeface="Arial" charset="0"/>
            </a:endParaRPr>
          </a:p>
          <a:p>
            <a:pPr>
              <a:buFont typeface="Arial" charset="0"/>
              <a:buNone/>
            </a:pPr>
            <a:r>
              <a:rPr lang="en-US" altLang="en-US" smtClean="0">
                <a:latin typeface="Arial" charset="0"/>
                <a:cs typeface="Arial" charset="0"/>
              </a:rPr>
              <a:t>	Consider</a:t>
            </a:r>
          </a:p>
          <a:p>
            <a:pPr lvl="1"/>
            <a:r>
              <a:rPr lang="en-US" altLang="en-US" smtClean="0">
                <a:latin typeface="Arial" charset="0"/>
                <a:cs typeface="Arial" charset="0"/>
              </a:rPr>
              <a:t>Binary search trees</a:t>
            </a:r>
          </a:p>
          <a:p>
            <a:pPr lvl="1"/>
            <a:r>
              <a:rPr lang="en-US" altLang="en-US" smtClean="0">
                <a:latin typeface="Arial" charset="0"/>
                <a:cs typeface="Arial" charset="0"/>
              </a:rPr>
              <a:t> </a:t>
            </a:r>
            <a:r>
              <a:rPr lang="en-US" altLang="en-US" i="1" smtClean="0">
                <a:latin typeface="Times New Roman" pitchFamily="18" charset="0"/>
                <a:cs typeface="Arial" charset="0"/>
              </a:rPr>
              <a:t>M</a:t>
            </a:r>
            <a:r>
              <a:rPr lang="en-US" altLang="en-US" smtClean="0">
                <a:latin typeface="Arial" charset="0"/>
                <a:cs typeface="Arial" charset="0"/>
              </a:rPr>
              <a:t>-way trees</a:t>
            </a:r>
          </a:p>
          <a:p>
            <a:pPr lvl="1"/>
            <a:r>
              <a:rPr lang="en-US" altLang="en-US" smtClean="0">
                <a:latin typeface="Arial" charset="0"/>
                <a:cs typeface="Arial" charset="0"/>
              </a:rPr>
              <a:t>Realistic </a:t>
            </a:r>
            <a:r>
              <a:rPr lang="en-US" altLang="en-US" i="1" smtClean="0">
                <a:latin typeface="Times New Roman" pitchFamily="18" charset="0"/>
                <a:cs typeface="Arial" charset="0"/>
              </a:rPr>
              <a:t>M</a:t>
            </a:r>
            <a:r>
              <a:rPr lang="en-US" altLang="en-US" smtClean="0">
                <a:latin typeface="Arial" charset="0"/>
                <a:cs typeface="Arial" charset="0"/>
              </a:rPr>
              <a:t>-way trees</a:t>
            </a:r>
          </a:p>
          <a:p>
            <a:pPr lvl="1"/>
            <a:r>
              <a:rPr lang="en-US" altLang="en-US" smtClean="0">
                <a:latin typeface="Arial" charset="0"/>
                <a:cs typeface="Arial" charset="0"/>
              </a:rPr>
              <a:t>B+ trees</a:t>
            </a:r>
          </a:p>
        </p:txBody>
      </p:sp>
    </p:spTree>
    <p:extLst>
      <p:ext uri="{BB962C8B-B14F-4D97-AF65-F5344CB8AC3E}">
        <p14:creationId xmlns:p14="http://schemas.microsoft.com/office/powerpoint/2010/main" val="29069163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ltLang="en-US" smtClean="0">
                <a:latin typeface="Arial" charset="0"/>
                <a:cs typeface="Arial" charset="0"/>
              </a:rPr>
              <a:t>Binary Search Trees</a:t>
            </a:r>
            <a:endParaRPr lang="en-US" altLang="en-US" sz="4400" smtClean="0">
              <a:latin typeface="Arial" charset="0"/>
              <a:cs typeface="Arial" charset="0"/>
            </a:endParaRPr>
          </a:p>
        </p:txBody>
      </p:sp>
      <p:sp>
        <p:nvSpPr>
          <p:cNvPr id="22531"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A binary search tree with </a:t>
            </a:r>
            <a:r>
              <a:rPr lang="en-US" altLang="en-US" smtClean="0">
                <a:latin typeface="Times New Roman" pitchFamily="18" charset="0"/>
                <a:cs typeface="Arial" charset="0"/>
              </a:rPr>
              <a:t>10</a:t>
            </a:r>
            <a:r>
              <a:rPr lang="en-US" altLang="en-US" baseline="30000" smtClean="0">
                <a:latin typeface="Times New Roman" pitchFamily="18" charset="0"/>
                <a:cs typeface="Arial" charset="0"/>
              </a:rPr>
              <a:t>9</a:t>
            </a:r>
            <a:r>
              <a:rPr lang="en-US" altLang="en-US" smtClean="0">
                <a:latin typeface="Arial" charset="0"/>
                <a:cs typeface="Arial" charset="0"/>
              </a:rPr>
              <a:t> entries has a minimum height of </a:t>
            </a:r>
            <a:r>
              <a:rPr lang="en-US" altLang="en-US" smtClean="0">
                <a:latin typeface="Times New Roman" pitchFamily="18" charset="0"/>
                <a:cs typeface="Arial" charset="0"/>
              </a:rPr>
              <a:t>⌊lg(10</a:t>
            </a:r>
            <a:r>
              <a:rPr lang="en-US" altLang="en-US" baseline="30000" smtClean="0">
                <a:latin typeface="Times New Roman" pitchFamily="18" charset="0"/>
                <a:cs typeface="Arial" charset="0"/>
              </a:rPr>
              <a:t>9</a:t>
            </a:r>
            <a:r>
              <a:rPr lang="en-US" altLang="en-US" smtClean="0">
                <a:latin typeface="Times New Roman" pitchFamily="18" charset="0"/>
                <a:cs typeface="Arial" charset="0"/>
              </a:rPr>
              <a:t>)⌋ = 29</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Just the pointers requires almost </a:t>
            </a:r>
            <a:r>
              <a:rPr lang="en-US" altLang="en-US" smtClean="0">
                <a:latin typeface="Times New Roman" pitchFamily="18" charset="0"/>
                <a:cs typeface="Arial" charset="0"/>
              </a:rPr>
              <a:t>8 GiB</a:t>
            </a:r>
            <a:endParaRPr lang="en-US" altLang="en-US" smtClean="0">
              <a:latin typeface="Arial" charset="0"/>
              <a:cs typeface="Arial" charset="0"/>
            </a:endParaRPr>
          </a:p>
          <a:p>
            <a:pPr lvl="1"/>
            <a:r>
              <a:rPr lang="en-US" altLang="en-US" smtClean="0">
                <a:latin typeface="Arial" charset="0"/>
                <a:cs typeface="Arial" charset="0"/>
              </a:rPr>
              <a:t> </a:t>
            </a:r>
            <a:r>
              <a:rPr lang="en-US" altLang="en-US" smtClean="0">
                <a:latin typeface="Times New Roman" pitchFamily="18" charset="0"/>
                <a:cs typeface="Arial" charset="0"/>
              </a:rPr>
              <a:t>32 bits</a:t>
            </a:r>
            <a:r>
              <a:rPr lang="en-US" altLang="en-US" smtClean="0">
                <a:latin typeface="Arial" charset="0"/>
                <a:cs typeface="Arial" charset="0"/>
              </a:rPr>
              <a:t> can access at most </a:t>
            </a:r>
            <a:r>
              <a:rPr lang="en-US" altLang="en-US" smtClean="0">
                <a:latin typeface="Times New Roman" pitchFamily="18" charset="0"/>
                <a:cs typeface="Arial" charset="0"/>
              </a:rPr>
              <a:t>4 GiB</a:t>
            </a:r>
            <a:r>
              <a:rPr lang="en-US" altLang="en-US" smtClean="0">
                <a:latin typeface="Arial" charset="0"/>
                <a:cs typeface="Arial" charset="0"/>
              </a:rPr>
              <a:t> of main memory</a:t>
            </a:r>
          </a:p>
        </p:txBody>
      </p:sp>
    </p:spTree>
    <p:extLst>
      <p:ext uri="{BB962C8B-B14F-4D97-AF65-F5344CB8AC3E}">
        <p14:creationId xmlns:p14="http://schemas.microsoft.com/office/powerpoint/2010/main" val="22144607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ltLang="en-US" smtClean="0">
                <a:latin typeface="Arial" charset="0"/>
                <a:cs typeface="Arial" charset="0"/>
              </a:rPr>
              <a:t>Outline</a:t>
            </a:r>
          </a:p>
        </p:txBody>
      </p:sp>
      <p:sp>
        <p:nvSpPr>
          <p:cNvPr id="5123"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Motivation:</a:t>
            </a:r>
          </a:p>
          <a:p>
            <a:pPr lvl="1"/>
            <a:r>
              <a:rPr lang="en-US" altLang="en-US" smtClean="0">
                <a:latin typeface="Arial" charset="0"/>
                <a:cs typeface="Arial" charset="0"/>
              </a:rPr>
              <a:t>Hard drives accesses are slow</a:t>
            </a:r>
          </a:p>
          <a:p>
            <a:pPr lvl="1"/>
            <a:r>
              <a:rPr lang="en-US" altLang="en-US" smtClean="0">
                <a:latin typeface="Arial" charset="0"/>
                <a:cs typeface="Arial" charset="0"/>
              </a:rPr>
              <a:t>Reduces the number of disk accesses</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B+ trees:</a:t>
            </a:r>
          </a:p>
          <a:p>
            <a:pPr lvl="1"/>
            <a:r>
              <a:rPr lang="en-US" altLang="en-US" smtClean="0">
                <a:latin typeface="Arial" charset="0"/>
                <a:cs typeface="Arial" charset="0"/>
              </a:rPr>
              <a:t>Description</a:t>
            </a:r>
          </a:p>
          <a:p>
            <a:pPr lvl="1"/>
            <a:r>
              <a:rPr lang="en-US" altLang="en-US" smtClean="0">
                <a:latin typeface="Arial" charset="0"/>
                <a:cs typeface="Arial" charset="0"/>
              </a:rPr>
              <a:t>Insertion and deletions</a:t>
            </a:r>
          </a:p>
        </p:txBody>
      </p:sp>
    </p:spTree>
    <p:extLst>
      <p:ext uri="{BB962C8B-B14F-4D97-AF65-F5344CB8AC3E}">
        <p14:creationId xmlns:p14="http://schemas.microsoft.com/office/powerpoint/2010/main" val="1023570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ltLang="en-US" smtClean="0">
                <a:latin typeface="Arial" charset="0"/>
                <a:cs typeface="Arial" charset="0"/>
              </a:rPr>
              <a:t>Binary Search Trees</a:t>
            </a:r>
          </a:p>
        </p:txBody>
      </p:sp>
      <p:sp>
        <p:nvSpPr>
          <p:cNvPr id="23555"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It is very likely that two nodes are not in the same block on the hard drive</a:t>
            </a:r>
          </a:p>
          <a:p>
            <a:pPr lvl="1"/>
            <a:r>
              <a:rPr lang="en-US" altLang="en-US" smtClean="0">
                <a:latin typeface="Arial" charset="0"/>
                <a:cs typeface="Arial" charset="0"/>
              </a:rPr>
              <a:t>Accessing leaf node requires that </a:t>
            </a:r>
            <a:r>
              <a:rPr lang="en-US" altLang="en-US" smtClean="0">
                <a:latin typeface="Times New Roman" pitchFamily="18" charset="0"/>
                <a:cs typeface="Arial" charset="0"/>
              </a:rPr>
              <a:t>29</a:t>
            </a:r>
            <a:r>
              <a:rPr lang="en-US" altLang="en-US" smtClean="0">
                <a:latin typeface="Arial" charset="0"/>
                <a:cs typeface="Arial" charset="0"/>
              </a:rPr>
              <a:t> blocks be copied from the hard drive</a:t>
            </a:r>
          </a:p>
          <a:p>
            <a:pPr lvl="1"/>
            <a:r>
              <a:rPr lang="en-US" altLang="en-US" smtClean="0">
                <a:latin typeface="Arial" charset="0"/>
                <a:cs typeface="Arial" charset="0"/>
              </a:rPr>
              <a:t>Assume the root is in main memory</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With </a:t>
            </a:r>
            <a:r>
              <a:rPr lang="en-US" altLang="en-US" smtClean="0">
                <a:latin typeface="Times New Roman" pitchFamily="18" charset="0"/>
                <a:cs typeface="Arial" charset="0"/>
              </a:rPr>
              <a:t>10 ms</a:t>
            </a:r>
            <a:r>
              <a:rPr lang="en-US" altLang="en-US" smtClean="0">
                <a:latin typeface="Arial" charset="0"/>
                <a:cs typeface="Arial" charset="0"/>
              </a:rPr>
              <a:t> seek time, this would require approximately </a:t>
            </a:r>
            <a:r>
              <a:rPr lang="en-US" altLang="en-US" smtClean="0">
                <a:latin typeface="Times New Roman" pitchFamily="18" charset="0"/>
                <a:cs typeface="Arial" charset="0"/>
              </a:rPr>
              <a:t>0.29 s</a:t>
            </a:r>
            <a:endParaRPr lang="en-US" altLang="en-US" smtClean="0">
              <a:latin typeface="Arial" charset="0"/>
              <a:cs typeface="Arial" charset="0"/>
            </a:endParaRPr>
          </a:p>
        </p:txBody>
      </p:sp>
    </p:spTree>
    <p:extLst>
      <p:ext uri="{BB962C8B-B14F-4D97-AF65-F5344CB8AC3E}">
        <p14:creationId xmlns:p14="http://schemas.microsoft.com/office/powerpoint/2010/main" val="5753665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tLang="en-US" smtClean="0">
                <a:latin typeface="Arial" charset="0"/>
                <a:cs typeface="Arial" charset="0"/>
              </a:rPr>
              <a:t> </a:t>
            </a:r>
            <a:r>
              <a:rPr lang="en-US" altLang="en-US" i="1" smtClean="0">
                <a:latin typeface="Times New Roman" pitchFamily="18" charset="0"/>
                <a:cs typeface="Arial" charset="0"/>
              </a:rPr>
              <a:t>M</a:t>
            </a:r>
            <a:r>
              <a:rPr lang="en-US" altLang="en-US" smtClean="0">
                <a:latin typeface="Arial" charset="0"/>
                <a:cs typeface="Arial" charset="0"/>
              </a:rPr>
              <a:t>-Way Search Trees</a:t>
            </a:r>
          </a:p>
        </p:txBody>
      </p:sp>
      <p:sp>
        <p:nvSpPr>
          <p:cNvPr id="24579"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Let us try to fit as many keys and pointers into one block</a:t>
            </a:r>
          </a:p>
          <a:p>
            <a:pPr lvl="1"/>
            <a:r>
              <a:rPr lang="en-US" altLang="en-US" smtClean="0">
                <a:latin typeface="Arial" charset="0"/>
                <a:cs typeface="Arial" charset="0"/>
              </a:rPr>
              <a:t>Keys are </a:t>
            </a:r>
            <a:r>
              <a:rPr lang="en-US" altLang="en-US" smtClean="0">
                <a:solidFill>
                  <a:srgbClr val="FF0000"/>
                </a:solidFill>
                <a:latin typeface="Times New Roman" pitchFamily="18" charset="0"/>
                <a:cs typeface="Arial" charset="0"/>
              </a:rPr>
              <a:t>4 bytes</a:t>
            </a:r>
          </a:p>
          <a:p>
            <a:pPr lvl="1"/>
            <a:r>
              <a:rPr lang="en-US" altLang="en-US" smtClean="0">
                <a:latin typeface="Arial" charset="0"/>
                <a:cs typeface="Arial" charset="0"/>
              </a:rPr>
              <a:t>Assume pointers are </a:t>
            </a:r>
            <a:r>
              <a:rPr lang="en-US" altLang="en-US" smtClean="0">
                <a:latin typeface="Times New Roman" pitchFamily="18" charset="0"/>
                <a:cs typeface="Arial" charset="0"/>
              </a:rPr>
              <a:t>32 bits</a:t>
            </a:r>
            <a:r>
              <a:rPr lang="en-US" altLang="en-US" smtClean="0">
                <a:latin typeface="Arial" charset="0"/>
                <a:cs typeface="Arial" charset="0"/>
              </a:rPr>
              <a:t> (</a:t>
            </a:r>
            <a:r>
              <a:rPr lang="en-US" altLang="en-US" smtClean="0">
                <a:solidFill>
                  <a:schemeClr val="hlink"/>
                </a:solidFill>
                <a:latin typeface="Times New Roman" pitchFamily="18" charset="0"/>
                <a:cs typeface="Arial" charset="0"/>
              </a:rPr>
              <a:t>4 bytes</a:t>
            </a:r>
            <a:r>
              <a:rPr lang="en-US" altLang="en-US" smtClean="0">
                <a:latin typeface="Arial" charset="0"/>
                <a:cs typeface="Arial" charset="0"/>
              </a:rPr>
              <a:t>)</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A block is 4 KiB:</a:t>
            </a:r>
          </a:p>
          <a:p>
            <a:pPr lvl="1">
              <a:buFontTx/>
              <a:buNone/>
            </a:pPr>
            <a:r>
              <a:rPr lang="en-US" altLang="en-US" smtClean="0">
                <a:latin typeface="Arial" charset="0"/>
                <a:cs typeface="Arial" charset="0"/>
              </a:rPr>
              <a:t>	</a:t>
            </a:r>
            <a:r>
              <a:rPr lang="en-US" altLang="en-US" smtClean="0">
                <a:latin typeface="Times New Roman" pitchFamily="18" charset="0"/>
                <a:cs typeface="Arial" charset="0"/>
              </a:rPr>
              <a:t>4 KiB / (</a:t>
            </a:r>
            <a:r>
              <a:rPr lang="en-US" altLang="en-US" smtClean="0">
                <a:solidFill>
                  <a:srgbClr val="FF0000"/>
                </a:solidFill>
                <a:latin typeface="Times New Roman" pitchFamily="18" charset="0"/>
                <a:cs typeface="Arial" charset="0"/>
              </a:rPr>
              <a:t>4 bytes</a:t>
            </a:r>
            <a:r>
              <a:rPr lang="en-US" altLang="en-US" smtClean="0">
                <a:latin typeface="Times New Roman" pitchFamily="18" charset="0"/>
                <a:cs typeface="Arial" charset="0"/>
              </a:rPr>
              <a:t> + </a:t>
            </a:r>
            <a:r>
              <a:rPr lang="en-US" altLang="en-US" smtClean="0">
                <a:solidFill>
                  <a:schemeClr val="hlink"/>
                </a:solidFill>
                <a:latin typeface="Times New Roman" pitchFamily="18" charset="0"/>
                <a:cs typeface="Arial" charset="0"/>
              </a:rPr>
              <a:t>4 bytes</a:t>
            </a:r>
            <a:r>
              <a:rPr lang="en-US" altLang="en-US" smtClean="0">
                <a:latin typeface="Times New Roman" pitchFamily="18" charset="0"/>
                <a:cs typeface="Arial" charset="0"/>
              </a:rPr>
              <a:t>) = 512</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Store a 512-way node in each block</a:t>
            </a:r>
          </a:p>
        </p:txBody>
      </p:sp>
    </p:spTree>
    <p:extLst>
      <p:ext uri="{BB962C8B-B14F-4D97-AF65-F5344CB8AC3E}">
        <p14:creationId xmlns:p14="http://schemas.microsoft.com/office/powerpoint/2010/main" val="8009484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ltLang="en-US" smtClean="0">
                <a:latin typeface="Arial" charset="0"/>
                <a:cs typeface="Arial" charset="0"/>
              </a:rPr>
              <a:t> </a:t>
            </a:r>
            <a:r>
              <a:rPr lang="en-US" altLang="en-US" i="1" smtClean="0">
                <a:latin typeface="Times New Roman" pitchFamily="18" charset="0"/>
                <a:cs typeface="Arial" charset="0"/>
              </a:rPr>
              <a:t>M</a:t>
            </a:r>
            <a:r>
              <a:rPr lang="en-US" altLang="en-US" smtClean="0">
                <a:latin typeface="Arial" charset="0"/>
                <a:cs typeface="Arial" charset="0"/>
              </a:rPr>
              <a:t>-Way Search Trees</a:t>
            </a:r>
          </a:p>
        </p:txBody>
      </p:sp>
      <p:sp>
        <p:nvSpPr>
          <p:cNvPr id="25603"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An optimal </a:t>
            </a:r>
            <a:r>
              <a:rPr lang="en-US" altLang="en-US" smtClean="0">
                <a:latin typeface="Times New Roman" pitchFamily="18" charset="0"/>
                <a:cs typeface="Arial" charset="0"/>
              </a:rPr>
              <a:t>512</a:t>
            </a:r>
            <a:r>
              <a:rPr lang="en-US" altLang="en-US" smtClean="0">
                <a:latin typeface="Arial" charset="0"/>
                <a:cs typeface="Arial" charset="0"/>
              </a:rPr>
              <a:t>-way tree would be of height </a:t>
            </a:r>
            <a:r>
              <a:rPr lang="en-US" altLang="en-US" smtClean="0">
                <a:latin typeface="Times New Roman" pitchFamily="18" charset="0"/>
                <a:cs typeface="Arial" charset="0"/>
              </a:rPr>
              <a:t>⌊log</a:t>
            </a:r>
            <a:r>
              <a:rPr lang="en-US" altLang="en-US" baseline="-25000" smtClean="0">
                <a:latin typeface="Times New Roman" pitchFamily="18" charset="0"/>
                <a:cs typeface="Arial" charset="0"/>
              </a:rPr>
              <a:t>512</a:t>
            </a:r>
            <a:r>
              <a:rPr lang="en-US" altLang="en-US" smtClean="0">
                <a:latin typeface="Times New Roman" pitchFamily="18" charset="0"/>
                <a:cs typeface="Arial" charset="0"/>
              </a:rPr>
              <a:t>(10</a:t>
            </a:r>
            <a:r>
              <a:rPr lang="en-US" altLang="en-US" baseline="30000" smtClean="0">
                <a:latin typeface="Times New Roman" pitchFamily="18" charset="0"/>
                <a:cs typeface="Arial" charset="0"/>
              </a:rPr>
              <a:t>9</a:t>
            </a:r>
            <a:r>
              <a:rPr lang="en-US" altLang="en-US" smtClean="0">
                <a:latin typeface="Times New Roman" pitchFamily="18" charset="0"/>
                <a:cs typeface="Arial" charset="0"/>
              </a:rPr>
              <a:t>)⌋ = 3</a:t>
            </a:r>
            <a:endParaRPr lang="en-US" altLang="en-US" smtClean="0">
              <a:latin typeface="Arial" charset="0"/>
              <a:cs typeface="Arial" charset="0"/>
            </a:endParaRP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Searches requires at most </a:t>
            </a:r>
            <a:r>
              <a:rPr lang="en-US" altLang="en-US" smtClean="0">
                <a:latin typeface="Times New Roman" pitchFamily="18" charset="0"/>
                <a:cs typeface="Arial" charset="0"/>
              </a:rPr>
              <a:t>30 ms</a:t>
            </a:r>
            <a:endParaRPr lang="en-US" altLang="en-US" smtClean="0">
              <a:latin typeface="Arial" charset="0"/>
              <a:cs typeface="Arial" charset="0"/>
            </a:endParaRPr>
          </a:p>
          <a:p>
            <a:pPr lvl="1"/>
            <a:r>
              <a:rPr lang="en-US" altLang="en-US" smtClean="0">
                <a:latin typeface="Arial" charset="0"/>
                <a:cs typeface="Arial" charset="0"/>
              </a:rPr>
              <a:t>Almost 10 times faster than a binary search tree</a:t>
            </a:r>
            <a:endParaRPr lang="en-US" altLang="en-US" smtClean="0">
              <a:latin typeface="Times New Roman" pitchFamily="18" charset="0"/>
              <a:cs typeface="Arial" charset="0"/>
            </a:endParaRPr>
          </a:p>
        </p:txBody>
      </p:sp>
    </p:spTree>
    <p:extLst>
      <p:ext uri="{BB962C8B-B14F-4D97-AF65-F5344CB8AC3E}">
        <p14:creationId xmlns:p14="http://schemas.microsoft.com/office/powerpoint/2010/main" val="12262287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tLang="en-US" smtClean="0">
                <a:latin typeface="Arial" charset="0"/>
                <a:cs typeface="Arial" charset="0"/>
              </a:rPr>
              <a:t> </a:t>
            </a:r>
            <a:r>
              <a:rPr lang="en-US" altLang="en-US" i="1" smtClean="0">
                <a:latin typeface="Times New Roman" pitchFamily="18" charset="0"/>
                <a:cs typeface="Arial" charset="0"/>
              </a:rPr>
              <a:t>M</a:t>
            </a:r>
            <a:r>
              <a:rPr lang="en-US" altLang="en-US" smtClean="0">
                <a:latin typeface="Arial" charset="0"/>
                <a:cs typeface="Arial" charset="0"/>
              </a:rPr>
              <a:t>-Way Search Trees</a:t>
            </a:r>
          </a:p>
        </p:txBody>
      </p:sp>
      <p:sp>
        <p:nvSpPr>
          <p:cNvPr id="26627"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Problem:</a:t>
            </a:r>
          </a:p>
          <a:p>
            <a:pPr lvl="1"/>
            <a:r>
              <a:rPr lang="en-US" altLang="en-US" smtClean="0">
                <a:latin typeface="Arial" charset="0"/>
                <a:cs typeface="Arial" charset="0"/>
              </a:rPr>
              <a:t>We are only storing keys and pointers</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That’s like storing</a:t>
            </a:r>
          </a:p>
          <a:p>
            <a:pPr lvl="1"/>
            <a:r>
              <a:rPr lang="en-US" altLang="en-US" smtClean="0">
                <a:latin typeface="Arial" charset="0"/>
                <a:cs typeface="Arial" charset="0"/>
              </a:rPr>
              <a:t>UW Student IDs</a:t>
            </a:r>
          </a:p>
          <a:p>
            <a:pPr lvl="1"/>
            <a:r>
              <a:rPr lang="en-US" altLang="en-US" smtClean="0">
                <a:latin typeface="Arial" charset="0"/>
                <a:cs typeface="Arial" charset="0"/>
              </a:rPr>
              <a:t>Bank account numbers</a:t>
            </a:r>
          </a:p>
          <a:p>
            <a:pPr>
              <a:buFontTx/>
              <a:buNone/>
            </a:pPr>
            <a:r>
              <a:rPr lang="en-US" altLang="en-US" smtClean="0">
                <a:latin typeface="Arial" charset="0"/>
                <a:cs typeface="Arial" charset="0"/>
              </a:rPr>
              <a:t>	but no information</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In general, we want to store more information...</a:t>
            </a:r>
          </a:p>
        </p:txBody>
      </p:sp>
    </p:spTree>
    <p:extLst>
      <p:ext uri="{BB962C8B-B14F-4D97-AF65-F5344CB8AC3E}">
        <p14:creationId xmlns:p14="http://schemas.microsoft.com/office/powerpoint/2010/main" val="34519985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ltLang="en-US" smtClean="0">
                <a:latin typeface="Arial" charset="0"/>
                <a:cs typeface="Arial" charset="0"/>
              </a:rPr>
              <a:t> </a:t>
            </a:r>
            <a:r>
              <a:rPr lang="en-US" altLang="en-US" i="1" smtClean="0">
                <a:latin typeface="Times New Roman" pitchFamily="18" charset="0"/>
                <a:cs typeface="Arial" charset="0"/>
              </a:rPr>
              <a:t>M</a:t>
            </a:r>
            <a:r>
              <a:rPr lang="en-US" altLang="en-US" smtClean="0">
                <a:latin typeface="Arial" charset="0"/>
                <a:cs typeface="Arial" charset="0"/>
              </a:rPr>
              <a:t>-Way Search Trees</a:t>
            </a:r>
          </a:p>
        </p:txBody>
      </p:sp>
      <p:sp>
        <p:nvSpPr>
          <p:cNvPr id="27651"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Assume we wish to store:</a:t>
            </a:r>
          </a:p>
          <a:p>
            <a:pPr lvl="1"/>
            <a:r>
              <a:rPr lang="en-US" altLang="en-US" smtClean="0">
                <a:latin typeface="Arial" charset="0"/>
                <a:cs typeface="Arial" charset="0"/>
              </a:rPr>
              <a:t>a </a:t>
            </a:r>
            <a:r>
              <a:rPr lang="en-US" altLang="en-US" smtClean="0">
                <a:latin typeface="Times New Roman" pitchFamily="18" charset="0"/>
                <a:cs typeface="Arial" charset="0"/>
              </a:rPr>
              <a:t>4 byte</a:t>
            </a:r>
            <a:r>
              <a:rPr lang="en-US" altLang="en-US" smtClean="0">
                <a:latin typeface="Arial" charset="0"/>
                <a:cs typeface="Arial" charset="0"/>
              </a:rPr>
              <a:t> key</a:t>
            </a:r>
          </a:p>
          <a:p>
            <a:pPr lvl="1"/>
            <a:r>
              <a:rPr lang="en-US" altLang="en-US" smtClean="0">
                <a:latin typeface="Arial" charset="0"/>
                <a:cs typeface="Arial" charset="0"/>
              </a:rPr>
              <a:t>a </a:t>
            </a:r>
            <a:r>
              <a:rPr lang="en-US" altLang="en-US" smtClean="0">
                <a:latin typeface="Times New Roman" pitchFamily="18" charset="0"/>
                <a:cs typeface="Arial" charset="0"/>
              </a:rPr>
              <a:t>4 byte</a:t>
            </a:r>
            <a:r>
              <a:rPr lang="en-US" altLang="en-US" smtClean="0">
                <a:latin typeface="Arial" charset="0"/>
                <a:cs typeface="Arial" charset="0"/>
              </a:rPr>
              <a:t> pointer (to a child block), and</a:t>
            </a:r>
          </a:p>
          <a:p>
            <a:pPr lvl="1"/>
            <a:r>
              <a:rPr lang="en-US" altLang="en-US" smtClean="0">
                <a:latin typeface="Arial" charset="0"/>
                <a:cs typeface="Arial" charset="0"/>
              </a:rPr>
              <a:t> </a:t>
            </a:r>
            <a:r>
              <a:rPr lang="en-US" altLang="en-US" smtClean="0">
                <a:latin typeface="Times New Roman" pitchFamily="18" charset="0"/>
                <a:cs typeface="Arial" charset="0"/>
              </a:rPr>
              <a:t>100 bytes</a:t>
            </a:r>
            <a:r>
              <a:rPr lang="en-US" altLang="en-US" smtClean="0">
                <a:latin typeface="Arial" charset="0"/>
                <a:cs typeface="Arial" charset="0"/>
              </a:rPr>
              <a:t> of information</a:t>
            </a:r>
          </a:p>
          <a:p>
            <a:endParaRPr lang="en-US" altLang="en-US" smtClean="0">
              <a:latin typeface="Arial" charset="0"/>
              <a:cs typeface="Arial" charset="0"/>
            </a:endParaRPr>
          </a:p>
          <a:p>
            <a:pPr>
              <a:buFont typeface="Arial" charset="0"/>
              <a:buNone/>
            </a:pPr>
            <a:r>
              <a:rPr lang="en-US" altLang="en-US" smtClean="0">
                <a:latin typeface="Arial" charset="0"/>
                <a:cs typeface="Arial" charset="0"/>
              </a:rPr>
              <a:t>	Consequently</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Each block can store </a:t>
            </a:r>
            <a:r>
              <a:rPr lang="en-US" altLang="en-US" smtClean="0">
                <a:latin typeface="Times New Roman" pitchFamily="18" charset="0"/>
                <a:cs typeface="Arial" charset="0"/>
              </a:rPr>
              <a:t>37</a:t>
            </a:r>
            <a:r>
              <a:rPr lang="en-US" altLang="en-US" smtClean="0">
                <a:latin typeface="Arial" charset="0"/>
                <a:cs typeface="Arial" charset="0"/>
              </a:rPr>
              <a:t> records</a:t>
            </a:r>
          </a:p>
          <a:p>
            <a:pPr lvl="1"/>
            <a:r>
              <a:rPr lang="en-US" altLang="en-US" smtClean="0">
                <a:latin typeface="Arial" charset="0"/>
                <a:cs typeface="Arial" charset="0"/>
              </a:rPr>
              <a:t>Use a 38-way tree</a:t>
            </a:r>
          </a:p>
        </p:txBody>
      </p:sp>
      <p:graphicFrame>
        <p:nvGraphicFramePr>
          <p:cNvPr id="27652" name="Object 1"/>
          <p:cNvGraphicFramePr>
            <a:graphicFrameLocks noChangeAspect="1"/>
          </p:cNvGraphicFramePr>
          <p:nvPr/>
        </p:nvGraphicFramePr>
        <p:xfrm>
          <a:off x="2555875" y="3141663"/>
          <a:ext cx="3205163" cy="876300"/>
        </p:xfrm>
        <a:graphic>
          <a:graphicData uri="http://schemas.openxmlformats.org/presentationml/2006/ole">
            <mc:AlternateContent xmlns:mc="http://schemas.openxmlformats.org/markup-compatibility/2006">
              <mc:Choice xmlns:v="urn:schemas-microsoft-com:vml" Requires="v">
                <p:oleObj spid="_x0000_s1026" name="Equation" r:id="rId4" imgW="1624895" imgH="444307" progId="Equation.DSMT4">
                  <p:embed/>
                </p:oleObj>
              </mc:Choice>
              <mc:Fallback>
                <p:oleObj name="Equation" r:id="rId4" imgW="1624895" imgH="444307"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875" y="3141663"/>
                        <a:ext cx="3205163"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4653613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title"/>
          </p:nvPr>
        </p:nvSpPr>
        <p:spPr/>
        <p:txBody>
          <a:bodyPr/>
          <a:lstStyle/>
          <a:p>
            <a:r>
              <a:rPr lang="en-US" altLang="en-US" smtClean="0">
                <a:latin typeface="Arial" charset="0"/>
                <a:cs typeface="Arial" charset="0"/>
              </a:rPr>
              <a:t> </a:t>
            </a:r>
            <a:r>
              <a:rPr lang="en-US" altLang="en-US" i="1" smtClean="0">
                <a:latin typeface="Times New Roman" pitchFamily="18" charset="0"/>
                <a:cs typeface="Arial" charset="0"/>
              </a:rPr>
              <a:t>M</a:t>
            </a:r>
            <a:r>
              <a:rPr lang="en-US" altLang="en-US" smtClean="0">
                <a:latin typeface="Arial" charset="0"/>
                <a:cs typeface="Arial" charset="0"/>
              </a:rPr>
              <a:t>-Way Search Trees</a:t>
            </a:r>
          </a:p>
        </p:txBody>
      </p:sp>
      <p:sp>
        <p:nvSpPr>
          <p:cNvPr id="28675" name="Rectangle 4"/>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A </a:t>
            </a:r>
            <a:r>
              <a:rPr lang="en-US" altLang="en-US" smtClean="0">
                <a:latin typeface="Times New Roman" pitchFamily="18" charset="0"/>
                <a:cs typeface="Arial" charset="0"/>
              </a:rPr>
              <a:t>4 KiB</a:t>
            </a:r>
            <a:r>
              <a:rPr lang="en-US" altLang="en-US" smtClean="0">
                <a:latin typeface="Arial" charset="0"/>
                <a:cs typeface="Arial" charset="0"/>
              </a:rPr>
              <a:t> block would be partitioned as follows:</a:t>
            </a:r>
          </a:p>
          <a:p>
            <a:pPr lvl="1"/>
            <a:r>
              <a:rPr lang="en-US" altLang="en-US" smtClean="0">
                <a:latin typeface="Arial" charset="0"/>
                <a:cs typeface="Arial" charset="0"/>
              </a:rPr>
              <a:t>37 records with keys</a:t>
            </a:r>
          </a:p>
          <a:p>
            <a:pPr lvl="1"/>
            <a:r>
              <a:rPr lang="en-US" altLang="en-US" smtClean="0">
                <a:latin typeface="Arial" charset="0"/>
                <a:cs typeface="Arial" charset="0"/>
              </a:rPr>
              <a:t>38 next pointers</a:t>
            </a:r>
          </a:p>
          <a:p>
            <a:pPr lvl="1"/>
            <a:r>
              <a:rPr lang="en-US" altLang="en-US" smtClean="0">
                <a:latin typeface="Arial" charset="0"/>
                <a:cs typeface="Arial" charset="0"/>
              </a:rPr>
              <a:t>96 bytes left over</a:t>
            </a:r>
          </a:p>
        </p:txBody>
      </p:sp>
      <p:pic>
        <p:nvPicPr>
          <p:cNvPr id="2867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492500"/>
            <a:ext cx="7993062" cy="8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Box 7"/>
          <p:cNvSpPr txBox="1">
            <a:spLocks noChangeArrowheads="1"/>
          </p:cNvSpPr>
          <p:nvPr/>
        </p:nvSpPr>
        <p:spPr bwMode="auto">
          <a:xfrm>
            <a:off x="4006850" y="3898900"/>
            <a:ext cx="857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r>
              <a:rPr lang="en-CA" altLang="en-US" sz="1800">
                <a:latin typeface="Times New Roman" pitchFamily="18" charset="0"/>
                <a:cs typeface="Times New Roman" pitchFamily="18" charset="0"/>
              </a:rPr>
              <a:t>4096 B</a:t>
            </a:r>
          </a:p>
        </p:txBody>
      </p:sp>
      <p:cxnSp>
        <p:nvCxnSpPr>
          <p:cNvPr id="10" name="Straight Arrow Connector 9"/>
          <p:cNvCxnSpPr/>
          <p:nvPr/>
        </p:nvCxnSpPr>
        <p:spPr>
          <a:xfrm>
            <a:off x="4921250" y="4108450"/>
            <a:ext cx="3540125"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68313" y="4108450"/>
            <a:ext cx="3538537" cy="0"/>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35234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ltLang="en-US" smtClean="0">
                <a:latin typeface="Arial" charset="0"/>
                <a:cs typeface="Arial" charset="0"/>
              </a:rPr>
              <a:t> </a:t>
            </a:r>
            <a:r>
              <a:rPr lang="en-US" altLang="en-US" i="1" smtClean="0">
                <a:latin typeface="Times New Roman" pitchFamily="18" charset="0"/>
                <a:cs typeface="Arial" charset="0"/>
              </a:rPr>
              <a:t>M</a:t>
            </a:r>
            <a:r>
              <a:rPr lang="en-US" altLang="en-US" smtClean="0">
                <a:latin typeface="Arial" charset="0"/>
                <a:cs typeface="Arial" charset="0"/>
              </a:rPr>
              <a:t>-Way Search Trees</a:t>
            </a:r>
          </a:p>
        </p:txBody>
      </p:sp>
      <p:sp>
        <p:nvSpPr>
          <p:cNvPr id="29699"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Hence, the maximum height would be</a:t>
            </a:r>
          </a:p>
          <a:p>
            <a:pPr>
              <a:buFontTx/>
              <a:buNone/>
            </a:pPr>
            <a:r>
              <a:rPr lang="en-US" altLang="en-US" smtClean="0">
                <a:latin typeface="Arial" charset="0"/>
                <a:cs typeface="Arial" charset="0"/>
              </a:rPr>
              <a:t> 			       </a:t>
            </a:r>
            <a:r>
              <a:rPr lang="en-US" altLang="en-US" smtClean="0">
                <a:latin typeface="Times New Roman" pitchFamily="18" charset="0"/>
                <a:cs typeface="Arial" charset="0"/>
              </a:rPr>
              <a:t>⌊log</a:t>
            </a:r>
            <a:r>
              <a:rPr lang="en-US" altLang="en-US" baseline="-25000" smtClean="0">
                <a:latin typeface="Times New Roman" pitchFamily="18" charset="0"/>
                <a:cs typeface="Arial" charset="0"/>
              </a:rPr>
              <a:t>38</a:t>
            </a:r>
            <a:r>
              <a:rPr lang="en-US" altLang="en-US" smtClean="0">
                <a:latin typeface="Times New Roman" pitchFamily="18" charset="0"/>
                <a:cs typeface="Arial" charset="0"/>
              </a:rPr>
              <a:t>(10</a:t>
            </a:r>
            <a:r>
              <a:rPr lang="en-US" altLang="en-US" baseline="30000" smtClean="0">
                <a:latin typeface="Times New Roman" pitchFamily="18" charset="0"/>
                <a:cs typeface="Arial" charset="0"/>
              </a:rPr>
              <a:t>9</a:t>
            </a:r>
            <a:r>
              <a:rPr lang="en-US" altLang="en-US" smtClean="0">
                <a:latin typeface="Times New Roman" pitchFamily="18" charset="0"/>
                <a:cs typeface="Arial" charset="0"/>
              </a:rPr>
              <a:t>)⌋ = 5</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This would increase search time by </a:t>
            </a:r>
            <a:r>
              <a:rPr lang="en-US" altLang="en-US" smtClean="0">
                <a:latin typeface="Times New Roman" pitchFamily="18" charset="0"/>
                <a:cs typeface="Arial" charset="0"/>
              </a:rPr>
              <a:t>67%</a:t>
            </a:r>
            <a:r>
              <a:rPr lang="en-US" altLang="en-US" smtClean="0">
                <a:latin typeface="Arial" charset="0"/>
                <a:cs typeface="Arial" charset="0"/>
              </a:rPr>
              <a:t> over a 512-way tree</a:t>
            </a:r>
            <a:endParaRPr lang="en-US" altLang="en-US" smtClean="0">
              <a:latin typeface="Times New Roman" pitchFamily="18" charset="0"/>
              <a:cs typeface="Arial" charset="0"/>
            </a:endParaRPr>
          </a:p>
          <a:p>
            <a:endParaRPr lang="en-US" altLang="en-US" smtClean="0">
              <a:latin typeface="Arial" charset="0"/>
              <a:cs typeface="Arial" charset="0"/>
            </a:endParaRPr>
          </a:p>
        </p:txBody>
      </p:sp>
      <p:pic>
        <p:nvPicPr>
          <p:cNvPr id="29700" name="Picture 5" descr="32w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4797425"/>
            <a:ext cx="8569325"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26544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ltLang="en-US" smtClean="0">
                <a:latin typeface="Arial" charset="0"/>
                <a:cs typeface="Arial" charset="0"/>
              </a:rPr>
              <a:t> </a:t>
            </a:r>
            <a:r>
              <a:rPr lang="en-US" altLang="en-US" i="1" smtClean="0">
                <a:latin typeface="Times New Roman" pitchFamily="18" charset="0"/>
                <a:cs typeface="Arial" charset="0"/>
              </a:rPr>
              <a:t>M</a:t>
            </a:r>
            <a:r>
              <a:rPr lang="en-US" altLang="en-US" smtClean="0">
                <a:latin typeface="Arial" charset="0"/>
                <a:cs typeface="Arial" charset="0"/>
              </a:rPr>
              <a:t>-Way Search Trees</a:t>
            </a:r>
          </a:p>
        </p:txBody>
      </p:sp>
      <p:sp>
        <p:nvSpPr>
          <p:cNvPr id="30723"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Problem:</a:t>
            </a:r>
          </a:p>
          <a:p>
            <a:pPr lvl="1"/>
            <a:r>
              <a:rPr lang="en-US" altLang="en-US" smtClean="0">
                <a:latin typeface="Arial" charset="0"/>
                <a:cs typeface="Arial" charset="0"/>
              </a:rPr>
              <a:t>We don’t want to increase the run-time</a:t>
            </a:r>
          </a:p>
          <a:p>
            <a:pPr lvl="1"/>
            <a:r>
              <a:rPr lang="en-US" altLang="en-US" smtClean="0">
                <a:latin typeface="Arial" charset="0"/>
                <a:cs typeface="Arial" charset="0"/>
              </a:rPr>
              <a:t>Recall that </a:t>
            </a:r>
            <a:r>
              <a:rPr lang="en-US" altLang="en-US" smtClean="0">
                <a:latin typeface="Times New Roman" pitchFamily="18" charset="0"/>
                <a:cs typeface="Arial" charset="0"/>
              </a:rPr>
              <a:t>31/32 </a:t>
            </a:r>
            <a:r>
              <a:rPr lang="en-US" altLang="en-US" smtClean="0">
                <a:solidFill>
                  <a:srgbClr val="000000"/>
                </a:solidFill>
                <a:latin typeface="Times New Roman" pitchFamily="18" charset="0"/>
                <a:cs typeface="Arial" charset="0"/>
              </a:rPr>
              <a:t>≈ 97%</a:t>
            </a:r>
            <a:r>
              <a:rPr lang="en-US" altLang="en-US" smtClean="0">
                <a:latin typeface="Arial" charset="0"/>
                <a:cs typeface="Arial" charset="0"/>
              </a:rPr>
              <a:t> of all records are already in the leaves</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Solution:</a:t>
            </a:r>
          </a:p>
          <a:p>
            <a:pPr lvl="1"/>
            <a:r>
              <a:rPr lang="en-US" altLang="en-US" smtClean="0">
                <a:latin typeface="Arial" charset="0"/>
                <a:cs typeface="Arial" charset="0"/>
              </a:rPr>
              <a:t>Move all data (4-byte key and100 bytes per record) into the leaves</a:t>
            </a:r>
          </a:p>
          <a:p>
            <a:pPr lvl="1"/>
            <a:endParaRPr lang="en-US" altLang="en-US" smtClean="0">
              <a:latin typeface="Arial" charset="0"/>
              <a:cs typeface="Arial" charset="0"/>
            </a:endParaRPr>
          </a:p>
        </p:txBody>
      </p:sp>
    </p:spTree>
    <p:extLst>
      <p:ext uri="{BB962C8B-B14F-4D97-AF65-F5344CB8AC3E}">
        <p14:creationId xmlns:p14="http://schemas.microsoft.com/office/powerpoint/2010/main" val="32298817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ltLang="en-US" smtClean="0">
                <a:latin typeface="Arial" charset="0"/>
                <a:cs typeface="Arial" charset="0"/>
              </a:rPr>
              <a:t> </a:t>
            </a:r>
            <a:r>
              <a:rPr lang="en-US" altLang="en-US" i="1" smtClean="0">
                <a:latin typeface="Times New Roman" pitchFamily="18" charset="0"/>
                <a:cs typeface="Arial" charset="0"/>
              </a:rPr>
              <a:t>M</a:t>
            </a:r>
            <a:r>
              <a:rPr lang="en-US" altLang="en-US" smtClean="0">
                <a:latin typeface="Arial" charset="0"/>
                <a:cs typeface="Arial" charset="0"/>
              </a:rPr>
              <a:t>-Way Search Trees</a:t>
            </a:r>
          </a:p>
        </p:txBody>
      </p:sp>
      <p:sp>
        <p:nvSpPr>
          <p:cNvPr id="31747"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Consider this 3-way tree</a:t>
            </a:r>
          </a:p>
          <a:p>
            <a:pPr lvl="1"/>
            <a:r>
              <a:rPr lang="en-US" altLang="en-US" smtClean="0">
                <a:latin typeface="Arial" charset="0"/>
                <a:cs typeface="Arial" charset="0"/>
              </a:rPr>
              <a:t>Integer keys and data</a:t>
            </a:r>
          </a:p>
        </p:txBody>
      </p:sp>
      <p:pic>
        <p:nvPicPr>
          <p:cNvPr id="31748" name="Picture 7" descr="m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2150" y="2924175"/>
            <a:ext cx="5130800"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16885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en-US" smtClean="0">
                <a:latin typeface="Arial" charset="0"/>
                <a:cs typeface="Arial" charset="0"/>
              </a:rPr>
              <a:t> </a:t>
            </a:r>
            <a:r>
              <a:rPr lang="en-US" altLang="en-US" i="1" smtClean="0">
                <a:latin typeface="Times New Roman" pitchFamily="18" charset="0"/>
                <a:cs typeface="Arial" charset="0"/>
              </a:rPr>
              <a:t>M</a:t>
            </a:r>
            <a:r>
              <a:rPr lang="en-US" altLang="en-US" smtClean="0">
                <a:latin typeface="Arial" charset="0"/>
                <a:cs typeface="Arial" charset="0"/>
              </a:rPr>
              <a:t>-Way Search Trees</a:t>
            </a:r>
          </a:p>
        </p:txBody>
      </p:sp>
      <p:sp>
        <p:nvSpPr>
          <p:cNvPr id="32771"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Move all data to the leaves</a:t>
            </a:r>
          </a:p>
          <a:p>
            <a:pPr lvl="1"/>
            <a:r>
              <a:rPr lang="en-US" altLang="en-US" smtClean="0">
                <a:latin typeface="Arial" charset="0"/>
                <a:cs typeface="Arial" charset="0"/>
              </a:rPr>
              <a:t>We must still know which leaf to access</a:t>
            </a:r>
          </a:p>
        </p:txBody>
      </p:sp>
      <p:pic>
        <p:nvPicPr>
          <p:cNvPr id="32772" name="Picture 6" descr="m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975" y="3121025"/>
            <a:ext cx="8928100"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26094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3213100"/>
            <a:ext cx="3048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2"/>
          <p:cNvSpPr>
            <a:spLocks noGrp="1" noChangeArrowheads="1"/>
          </p:cNvSpPr>
          <p:nvPr>
            <p:ph type="title"/>
          </p:nvPr>
        </p:nvSpPr>
        <p:spPr/>
        <p:txBody>
          <a:bodyPr/>
          <a:lstStyle/>
          <a:p>
            <a:r>
              <a:rPr lang="en-US" altLang="en-US" smtClean="0">
                <a:latin typeface="Arial" charset="0"/>
                <a:cs typeface="Arial" charset="0"/>
              </a:rPr>
              <a:t>Hard Drives</a:t>
            </a:r>
          </a:p>
        </p:txBody>
      </p:sp>
      <p:sp>
        <p:nvSpPr>
          <p:cNvPr id="6148"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Main memory is limited:		</a:t>
            </a:r>
            <a:r>
              <a:rPr lang="en-US" altLang="en-US" smtClean="0">
                <a:latin typeface="Times New Roman" pitchFamily="18" charset="0"/>
                <a:cs typeface="Arial" charset="0"/>
              </a:rPr>
              <a:t>MiB-GiB</a:t>
            </a:r>
            <a:r>
              <a:rPr lang="en-US" altLang="en-US" smtClean="0">
                <a:latin typeface="Arial" charset="0"/>
                <a:cs typeface="Arial" charset="0"/>
              </a:rPr>
              <a:t> </a:t>
            </a:r>
          </a:p>
          <a:p>
            <a:pPr>
              <a:buFont typeface="Arial" charset="0"/>
              <a:buNone/>
            </a:pPr>
            <a:r>
              <a:rPr lang="en-US" altLang="en-US" smtClean="0">
                <a:latin typeface="Arial" charset="0"/>
                <a:cs typeface="Arial" charset="0"/>
              </a:rPr>
              <a:t>	Caches even more so:		</a:t>
            </a:r>
            <a:r>
              <a:rPr lang="en-US" altLang="en-US" smtClean="0">
                <a:latin typeface="Times New Roman" pitchFamily="18" charset="0"/>
                <a:cs typeface="Arial" charset="0"/>
              </a:rPr>
              <a:t>KiB-MiB</a:t>
            </a:r>
          </a:p>
          <a:p>
            <a:pPr>
              <a:buFont typeface="Arial" charset="0"/>
              <a:buNone/>
            </a:pPr>
            <a:r>
              <a:rPr lang="en-US" altLang="en-US" smtClean="0">
                <a:latin typeface="Arial" charset="0"/>
                <a:cs typeface="Arial" charset="0"/>
              </a:rPr>
              <a:t>	Hard drives, however, are rich:	</a:t>
            </a:r>
            <a:r>
              <a:rPr lang="en-US" altLang="en-US" smtClean="0">
                <a:latin typeface="Times New Roman" pitchFamily="18" charset="0"/>
                <a:cs typeface="Arial" charset="0"/>
              </a:rPr>
              <a:t>GiB-TiB</a:t>
            </a:r>
            <a:endParaRPr lang="en-US" altLang="en-US" smtClean="0">
              <a:latin typeface="Arial" charset="0"/>
              <a:cs typeface="Arial" charset="0"/>
            </a:endParaRPr>
          </a:p>
          <a:p>
            <a:pPr lvl="1"/>
            <a:r>
              <a:rPr lang="en-US" altLang="en-US" smtClean="0">
                <a:latin typeface="Arial" charset="0"/>
                <a:cs typeface="Arial" charset="0"/>
              </a:rPr>
              <a:t>The cost is speed...</a:t>
            </a:r>
          </a:p>
          <a:p>
            <a:pPr lvl="1"/>
            <a:r>
              <a:rPr lang="en-US" altLang="en-US" smtClean="0">
                <a:latin typeface="Arial" charset="0"/>
                <a:cs typeface="Arial" charset="0"/>
              </a:rPr>
              <a:t>Platters spin at</a:t>
            </a:r>
          </a:p>
          <a:p>
            <a:pPr lvl="1">
              <a:buFontTx/>
              <a:buNone/>
            </a:pPr>
            <a:r>
              <a:rPr lang="en-US" altLang="en-US" smtClean="0">
                <a:latin typeface="Arial" charset="0"/>
                <a:cs typeface="Arial" charset="0"/>
              </a:rPr>
              <a:t>	   3600-7200 rpm</a:t>
            </a:r>
          </a:p>
          <a:p>
            <a:endParaRPr lang="en-US" altLang="en-US" smtClean="0">
              <a:latin typeface="Arial" charset="0"/>
              <a:cs typeface="Arial" charset="0"/>
            </a:endParaRPr>
          </a:p>
        </p:txBody>
      </p:sp>
      <p:sp>
        <p:nvSpPr>
          <p:cNvPr id="6149" name="Rectangle 5"/>
          <p:cNvSpPr>
            <a:spLocks noChangeArrowheads="1"/>
          </p:cNvSpPr>
          <p:nvPr/>
        </p:nvSpPr>
        <p:spPr bwMode="auto">
          <a:xfrm>
            <a:off x="4787900" y="6092825"/>
            <a:ext cx="3867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r>
              <a:rPr lang="en-US" altLang="en-US" sz="1800">
                <a:solidFill>
                  <a:schemeClr val="bg2"/>
                </a:solidFill>
              </a:rPr>
              <a:t>Hewlett-Packard http://www.hp.com/</a:t>
            </a:r>
          </a:p>
        </p:txBody>
      </p:sp>
    </p:spTree>
    <p:extLst>
      <p:ext uri="{BB962C8B-B14F-4D97-AF65-F5344CB8AC3E}">
        <p14:creationId xmlns:p14="http://schemas.microsoft.com/office/powerpoint/2010/main" val="25723285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ltLang="en-US" smtClean="0">
                <a:latin typeface="Arial" charset="0"/>
                <a:cs typeface="Arial" charset="0"/>
              </a:rPr>
              <a:t> </a:t>
            </a:r>
            <a:r>
              <a:rPr lang="en-US" altLang="en-US" i="1" smtClean="0">
                <a:latin typeface="Times New Roman" pitchFamily="18" charset="0"/>
                <a:cs typeface="Arial" charset="0"/>
              </a:rPr>
              <a:t>M</a:t>
            </a:r>
            <a:r>
              <a:rPr lang="en-US" altLang="en-US" smtClean="0">
                <a:latin typeface="Arial" charset="0"/>
                <a:cs typeface="Arial" charset="0"/>
              </a:rPr>
              <a:t>-Way Search Trees</a:t>
            </a:r>
          </a:p>
        </p:txBody>
      </p:sp>
      <p:sp>
        <p:nvSpPr>
          <p:cNvPr id="33795" name="Rectangle 3"/>
          <p:cNvSpPr>
            <a:spLocks noGrp="1" noChangeArrowheads="1"/>
          </p:cNvSpPr>
          <p:nvPr>
            <p:ph type="body" idx="1"/>
          </p:nvPr>
        </p:nvSpPr>
        <p:spPr/>
        <p:txBody>
          <a:bodyPr/>
          <a:lstStyle/>
          <a:p>
            <a:pPr marL="365125" indent="-365125">
              <a:buFont typeface="Arial" charset="0"/>
              <a:buNone/>
            </a:pPr>
            <a:r>
              <a:rPr lang="en-US" altLang="en-US" smtClean="0">
                <a:latin typeface="Arial" charset="0"/>
                <a:cs typeface="Arial" charset="0"/>
              </a:rPr>
              <a:t>	For example, we could store the minimum and maximum values in each tree</a:t>
            </a:r>
          </a:p>
          <a:p>
            <a:pPr lvl="1"/>
            <a:r>
              <a:rPr lang="en-US" altLang="en-US" smtClean="0">
                <a:latin typeface="Arial" charset="0"/>
                <a:cs typeface="Arial" charset="0"/>
              </a:rPr>
              <a:t>Expensive...</a:t>
            </a:r>
          </a:p>
          <a:p>
            <a:pPr lvl="1"/>
            <a:endParaRPr lang="en-US" altLang="en-US" smtClean="0">
              <a:latin typeface="Arial" charset="0"/>
              <a:cs typeface="Arial" charset="0"/>
            </a:endParaRPr>
          </a:p>
        </p:txBody>
      </p:sp>
      <p:pic>
        <p:nvPicPr>
          <p:cNvPr id="33796" name="Picture 5" descr="m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975" y="3121025"/>
            <a:ext cx="8928100"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10541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en-US" smtClean="0">
                <a:latin typeface="Arial" charset="0"/>
                <a:cs typeface="Arial" charset="0"/>
              </a:rPr>
              <a:t> </a:t>
            </a:r>
            <a:r>
              <a:rPr lang="en-US" altLang="en-US" i="1" smtClean="0">
                <a:latin typeface="Times New Roman" pitchFamily="18" charset="0"/>
                <a:cs typeface="Arial" charset="0"/>
              </a:rPr>
              <a:t>M</a:t>
            </a:r>
            <a:r>
              <a:rPr lang="en-US" altLang="en-US" smtClean="0">
                <a:latin typeface="Arial" charset="0"/>
                <a:cs typeface="Arial" charset="0"/>
              </a:rPr>
              <a:t>-Way Search Trees</a:t>
            </a:r>
          </a:p>
        </p:txBody>
      </p:sp>
      <p:sp>
        <p:nvSpPr>
          <p:cNvPr id="34819" name="Rectangle 3"/>
          <p:cNvSpPr>
            <a:spLocks noGrp="1" noChangeArrowheads="1"/>
          </p:cNvSpPr>
          <p:nvPr>
            <p:ph type="body" idx="1"/>
          </p:nvPr>
        </p:nvSpPr>
        <p:spPr/>
        <p:txBody>
          <a:bodyPr/>
          <a:lstStyle/>
          <a:p>
            <a:pPr marL="365125" indent="-365125">
              <a:buFont typeface="Arial" charset="0"/>
              <a:buNone/>
            </a:pPr>
            <a:r>
              <a:rPr lang="en-US" altLang="en-US" smtClean="0">
                <a:latin typeface="Arial" charset="0"/>
                <a:cs typeface="Arial" charset="0"/>
              </a:rPr>
              <a:t>	Instead, recall that our goal is to make each node (leaf or internal) fit into one block (</a:t>
            </a:r>
            <a:r>
              <a:rPr lang="en-US" altLang="en-US" i="1" smtClean="0">
                <a:latin typeface="Arial" charset="0"/>
                <a:cs typeface="Arial" charset="0"/>
              </a:rPr>
              <a:t>e</a:t>
            </a:r>
            <a:r>
              <a:rPr lang="en-US" altLang="en-US" smtClean="0">
                <a:latin typeface="Arial" charset="0"/>
                <a:cs typeface="Arial" charset="0"/>
              </a:rPr>
              <a:t>.</a:t>
            </a:r>
            <a:r>
              <a:rPr lang="en-US" altLang="en-US" i="1" smtClean="0">
                <a:latin typeface="Arial" charset="0"/>
                <a:cs typeface="Arial" charset="0"/>
              </a:rPr>
              <a:t>g</a:t>
            </a:r>
            <a:r>
              <a:rPr lang="en-US" altLang="en-US" smtClean="0">
                <a:latin typeface="Arial" charset="0"/>
                <a:cs typeface="Arial" charset="0"/>
              </a:rPr>
              <a:t>., 4 KiB)</a:t>
            </a:r>
          </a:p>
          <a:p>
            <a:pPr lvl="1"/>
            <a:r>
              <a:rPr lang="en-US" altLang="en-US" smtClean="0">
                <a:latin typeface="Arial" charset="0"/>
                <a:cs typeface="Arial" charset="0"/>
              </a:rPr>
              <a:t>If we are not storing data, we can store more keys and pointers</a:t>
            </a:r>
          </a:p>
          <a:p>
            <a:pPr lvl="1"/>
            <a:r>
              <a:rPr lang="en-US" altLang="en-US" smtClean="0">
                <a:latin typeface="Arial" charset="0"/>
                <a:cs typeface="Arial" charset="0"/>
              </a:rPr>
              <a:t>Let the internal nodes be </a:t>
            </a:r>
            <a:r>
              <a:rPr lang="en-US" altLang="en-US" i="1" smtClean="0">
                <a:latin typeface="Times New Roman" pitchFamily="18" charset="0"/>
                <a:cs typeface="Arial" charset="0"/>
              </a:rPr>
              <a:t>M</a:t>
            </a:r>
            <a:r>
              <a:rPr lang="en-US" altLang="en-US" smtClean="0">
                <a:latin typeface="Arial" charset="0"/>
                <a:cs typeface="Arial" charset="0"/>
              </a:rPr>
              <a:t>-way trees where </a:t>
            </a:r>
          </a:p>
        </p:txBody>
      </p:sp>
    </p:spTree>
    <p:extLst>
      <p:ext uri="{BB962C8B-B14F-4D97-AF65-F5344CB8AC3E}">
        <p14:creationId xmlns:p14="http://schemas.microsoft.com/office/powerpoint/2010/main" val="739587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m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125" y="3054350"/>
            <a:ext cx="8928100"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2"/>
          <p:cNvSpPr>
            <a:spLocks noGrp="1" noChangeArrowheads="1"/>
          </p:cNvSpPr>
          <p:nvPr>
            <p:ph type="title"/>
          </p:nvPr>
        </p:nvSpPr>
        <p:spPr/>
        <p:txBody>
          <a:bodyPr/>
          <a:lstStyle/>
          <a:p>
            <a:r>
              <a:rPr lang="en-US" altLang="en-US" smtClean="0">
                <a:latin typeface="Arial" charset="0"/>
                <a:cs typeface="Arial" charset="0"/>
              </a:rPr>
              <a:t> </a:t>
            </a:r>
            <a:r>
              <a:rPr lang="en-US" altLang="en-US" i="1" smtClean="0">
                <a:latin typeface="Times New Roman" pitchFamily="18" charset="0"/>
                <a:cs typeface="Arial" charset="0"/>
              </a:rPr>
              <a:t>M</a:t>
            </a:r>
            <a:r>
              <a:rPr lang="en-US" altLang="en-US" smtClean="0">
                <a:latin typeface="Arial" charset="0"/>
                <a:cs typeface="Arial" charset="0"/>
              </a:rPr>
              <a:t>-Way Search Trees</a:t>
            </a:r>
          </a:p>
        </p:txBody>
      </p:sp>
      <p:sp>
        <p:nvSpPr>
          <p:cNvPr id="35844" name="Rectangle 3"/>
          <p:cNvSpPr>
            <a:spLocks noGrp="1" noChangeArrowheads="1"/>
          </p:cNvSpPr>
          <p:nvPr>
            <p:ph type="body" idx="1"/>
          </p:nvPr>
        </p:nvSpPr>
        <p:spPr/>
        <p:txBody>
          <a:bodyPr/>
          <a:lstStyle/>
          <a:p>
            <a:pPr marL="365125" indent="-365125">
              <a:buFont typeface="Arial" charset="0"/>
              <a:buNone/>
            </a:pPr>
            <a:r>
              <a:rPr lang="en-US" altLang="en-US" smtClean="0">
                <a:latin typeface="Arial" charset="0"/>
                <a:cs typeface="Arial" charset="0"/>
              </a:rPr>
              <a:t>	We could use a 5-way tree</a:t>
            </a:r>
          </a:p>
          <a:p>
            <a:pPr lvl="1"/>
            <a:r>
              <a:rPr lang="en-US" altLang="en-US" smtClean="0">
                <a:latin typeface="Arial" charset="0"/>
                <a:cs typeface="Arial" charset="0"/>
              </a:rPr>
              <a:t>Store the smallest entries of all but the first sub-tree</a:t>
            </a:r>
          </a:p>
        </p:txBody>
      </p:sp>
    </p:spTree>
    <p:extLst>
      <p:ext uri="{BB962C8B-B14F-4D97-AF65-F5344CB8AC3E}">
        <p14:creationId xmlns:p14="http://schemas.microsoft.com/office/powerpoint/2010/main" val="11333584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ltLang="en-US" smtClean="0">
                <a:latin typeface="Arial" charset="0"/>
                <a:cs typeface="Arial" charset="0"/>
              </a:rPr>
              <a:t> </a:t>
            </a:r>
            <a:r>
              <a:rPr lang="en-US" altLang="en-US" i="1" smtClean="0">
                <a:latin typeface="Times New Roman" pitchFamily="18" charset="0"/>
                <a:cs typeface="Arial" charset="0"/>
              </a:rPr>
              <a:t>M</a:t>
            </a:r>
            <a:r>
              <a:rPr lang="en-US" altLang="en-US" smtClean="0">
                <a:latin typeface="Arial" charset="0"/>
                <a:cs typeface="Arial" charset="0"/>
              </a:rPr>
              <a:t>-Way Search Trees</a:t>
            </a:r>
          </a:p>
        </p:txBody>
      </p:sp>
      <p:sp>
        <p:nvSpPr>
          <p:cNvPr id="36867" name="Rectangle 3"/>
          <p:cNvSpPr>
            <a:spLocks noGrp="1" noChangeArrowheads="1"/>
          </p:cNvSpPr>
          <p:nvPr>
            <p:ph type="body" idx="1"/>
          </p:nvPr>
        </p:nvSpPr>
        <p:spPr/>
        <p:txBody>
          <a:bodyPr/>
          <a:lstStyle/>
          <a:p>
            <a:pPr marL="365125" indent="-365125">
              <a:buFont typeface="Arial" charset="0"/>
              <a:buNone/>
            </a:pPr>
            <a:r>
              <a:rPr lang="en-US" altLang="en-US" smtClean="0">
                <a:latin typeface="Arial" charset="0"/>
                <a:cs typeface="Arial" charset="0"/>
              </a:rPr>
              <a:t>	We can do this at all levels</a:t>
            </a:r>
          </a:p>
        </p:txBody>
      </p:sp>
      <p:pic>
        <p:nvPicPr>
          <p:cNvPr id="36868" name="Picture 4" descr="m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50" y="3054350"/>
            <a:ext cx="8928100"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89063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ltLang="en-US" smtClean="0">
                <a:latin typeface="Arial" charset="0"/>
                <a:cs typeface="Arial" charset="0"/>
              </a:rPr>
              <a:t> </a:t>
            </a:r>
            <a:r>
              <a:rPr lang="en-US" altLang="en-US" i="1" smtClean="0">
                <a:latin typeface="Times New Roman" pitchFamily="18" charset="0"/>
                <a:cs typeface="Arial" charset="0"/>
              </a:rPr>
              <a:t>M</a:t>
            </a:r>
            <a:r>
              <a:rPr lang="en-US" altLang="en-US" smtClean="0">
                <a:latin typeface="Arial" charset="0"/>
                <a:cs typeface="Arial" charset="0"/>
              </a:rPr>
              <a:t>-Way Search Trees</a:t>
            </a:r>
          </a:p>
        </p:txBody>
      </p:sp>
      <p:sp>
        <p:nvSpPr>
          <p:cNvPr id="37891" name="Rectangle 3"/>
          <p:cNvSpPr>
            <a:spLocks noGrp="1" noChangeArrowheads="1"/>
          </p:cNvSpPr>
          <p:nvPr>
            <p:ph type="body" idx="1"/>
          </p:nvPr>
        </p:nvSpPr>
        <p:spPr/>
        <p:txBody>
          <a:bodyPr/>
          <a:lstStyle/>
          <a:p>
            <a:pPr marL="365125" indent="-365125">
              <a:buFont typeface="Arial" charset="0"/>
              <a:buNone/>
            </a:pPr>
            <a:r>
              <a:rPr lang="en-US" altLang="en-US" smtClean="0">
                <a:latin typeface="Arial" charset="0"/>
                <a:cs typeface="Arial" charset="0"/>
              </a:rPr>
              <a:t>	Searching is now straight-forward:</a:t>
            </a:r>
          </a:p>
          <a:p>
            <a:pPr lvl="1"/>
            <a:r>
              <a:rPr lang="en-US" altLang="en-US" smtClean="0">
                <a:latin typeface="Arial" charset="0"/>
                <a:cs typeface="Arial" charset="0"/>
              </a:rPr>
              <a:t>Find entries 28 and 63</a:t>
            </a:r>
          </a:p>
        </p:txBody>
      </p:sp>
      <p:pic>
        <p:nvPicPr>
          <p:cNvPr id="37892" name="Picture 4" descr="m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50" y="3054350"/>
            <a:ext cx="8928100"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41044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38915" name="Rectangle 3"/>
          <p:cNvSpPr>
            <a:spLocks noGrp="1" noChangeArrowheads="1"/>
          </p:cNvSpPr>
          <p:nvPr>
            <p:ph type="body" idx="1"/>
          </p:nvPr>
        </p:nvSpPr>
        <p:spPr/>
        <p:txBody>
          <a:bodyPr/>
          <a:lstStyle/>
          <a:p>
            <a:r>
              <a:rPr lang="en-US" altLang="en-US" smtClean="0">
                <a:latin typeface="Arial" charset="0"/>
                <a:cs typeface="Arial" charset="0"/>
              </a:rPr>
              <a:t>A B+ tree uses this idea</a:t>
            </a:r>
          </a:p>
          <a:p>
            <a:pPr lvl="1"/>
            <a:r>
              <a:rPr lang="en-US" altLang="en-US" smtClean="0">
                <a:latin typeface="Arial" charset="0"/>
                <a:cs typeface="Arial" charset="0"/>
              </a:rPr>
              <a:t>Adds restrictions to ensure balance and consistency</a:t>
            </a:r>
          </a:p>
          <a:p>
            <a:r>
              <a:rPr lang="en-US" altLang="en-US" smtClean="0">
                <a:latin typeface="Arial" charset="0"/>
                <a:cs typeface="Arial" charset="0"/>
              </a:rPr>
              <a:t>The goal is to:</a:t>
            </a:r>
          </a:p>
          <a:p>
            <a:pPr lvl="1"/>
            <a:r>
              <a:rPr lang="en-US" altLang="en-US" smtClean="0">
                <a:latin typeface="Arial" charset="0"/>
                <a:cs typeface="Arial" charset="0"/>
              </a:rPr>
              <a:t>Minimize disk accesses</a:t>
            </a:r>
          </a:p>
          <a:p>
            <a:pPr lvl="1"/>
            <a:r>
              <a:rPr lang="en-US" altLang="en-US" smtClean="0">
                <a:latin typeface="Arial" charset="0"/>
                <a:cs typeface="Arial" charset="0"/>
              </a:rPr>
              <a:t>Fix access time</a:t>
            </a:r>
          </a:p>
          <a:p>
            <a:r>
              <a:rPr lang="en-US" altLang="en-US" smtClean="0">
                <a:latin typeface="Arial" charset="0"/>
                <a:cs typeface="Arial" charset="0"/>
              </a:rPr>
              <a:t>Data is stored in leaf nodes and internal nodes are </a:t>
            </a:r>
            <a:r>
              <a:rPr lang="en-US" altLang="en-US" i="1" smtClean="0">
                <a:latin typeface="Times New Roman" pitchFamily="18" charset="0"/>
                <a:cs typeface="Arial" charset="0"/>
              </a:rPr>
              <a:t>M</a:t>
            </a:r>
            <a:r>
              <a:rPr lang="en-US" altLang="en-US" smtClean="0">
                <a:latin typeface="Arial" charset="0"/>
                <a:cs typeface="Arial" charset="0"/>
              </a:rPr>
              <a:t>-way trees</a:t>
            </a:r>
          </a:p>
        </p:txBody>
      </p:sp>
    </p:spTree>
    <p:extLst>
      <p:ext uri="{BB962C8B-B14F-4D97-AF65-F5344CB8AC3E}">
        <p14:creationId xmlns:p14="http://schemas.microsoft.com/office/powerpoint/2010/main" val="20455160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39939" name="Rectangle 3"/>
          <p:cNvSpPr>
            <a:spLocks noGrp="1" noChangeArrowheads="1"/>
          </p:cNvSpPr>
          <p:nvPr>
            <p:ph type="body" idx="1"/>
          </p:nvPr>
        </p:nvSpPr>
        <p:spPr/>
        <p:txBody>
          <a:bodyPr/>
          <a:lstStyle/>
          <a:p>
            <a:r>
              <a:rPr lang="en-US" altLang="en-US" smtClean="0">
                <a:latin typeface="Arial" charset="0"/>
                <a:cs typeface="Arial" charset="0"/>
              </a:rPr>
              <a:t>The block size will affect:</a:t>
            </a:r>
          </a:p>
          <a:p>
            <a:pPr lvl="1"/>
            <a:r>
              <a:rPr lang="en-US" altLang="en-US" smtClean="0">
                <a:latin typeface="Arial" charset="0"/>
                <a:cs typeface="Arial" charset="0"/>
              </a:rPr>
              <a:t>The amount of data stored in leaf blocks</a:t>
            </a:r>
          </a:p>
          <a:p>
            <a:pPr lvl="1"/>
            <a:r>
              <a:rPr lang="en-US" altLang="en-US" smtClean="0">
                <a:latin typeface="Arial" charset="0"/>
                <a:cs typeface="Arial" charset="0"/>
              </a:rPr>
              <a:t>The choice of </a:t>
            </a:r>
            <a:r>
              <a:rPr lang="en-US" altLang="en-US" i="1" smtClean="0">
                <a:latin typeface="Times New Roman" pitchFamily="18" charset="0"/>
                <a:cs typeface="Arial" charset="0"/>
              </a:rPr>
              <a:t>M</a:t>
            </a:r>
            <a:r>
              <a:rPr lang="en-US" altLang="en-US" smtClean="0">
                <a:latin typeface="Arial" charset="0"/>
                <a:cs typeface="Arial" charset="0"/>
              </a:rPr>
              <a:t> for the internal blocks</a:t>
            </a:r>
          </a:p>
          <a:p>
            <a:r>
              <a:rPr lang="en-US" altLang="en-US" smtClean="0">
                <a:latin typeface="Arial" charset="0"/>
                <a:cs typeface="Arial" charset="0"/>
              </a:rPr>
              <a:t>Maximize the amount of data which can be stored in one 4 KiB block</a:t>
            </a:r>
          </a:p>
        </p:txBody>
      </p:sp>
    </p:spTree>
    <p:extLst>
      <p:ext uri="{BB962C8B-B14F-4D97-AF65-F5344CB8AC3E}">
        <p14:creationId xmlns:p14="http://schemas.microsoft.com/office/powerpoint/2010/main" val="42905177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40963" name="Rectangle 3"/>
          <p:cNvSpPr>
            <a:spLocks noGrp="1" noChangeArrowheads="1"/>
          </p:cNvSpPr>
          <p:nvPr>
            <p:ph type="body" idx="1"/>
          </p:nvPr>
        </p:nvSpPr>
        <p:spPr/>
        <p:txBody>
          <a:bodyPr/>
          <a:lstStyle/>
          <a:p>
            <a:pPr marL="358775" indent="-358775">
              <a:buFont typeface="Arial" charset="0"/>
              <a:buNone/>
              <a:defRPr/>
            </a:pPr>
            <a:r>
              <a:rPr lang="en-US" altLang="en-US" dirty="0" smtClean="0">
                <a:latin typeface="Arial" charset="0"/>
                <a:cs typeface="Arial" charset="0"/>
              </a:rPr>
              <a:t>	Suppose our key is </a:t>
            </a:r>
            <a:r>
              <a:rPr lang="en-US" altLang="en-US" dirty="0" smtClean="0">
                <a:latin typeface="Times New Roman" pitchFamily="18" charset="0"/>
                <a:cs typeface="Arial" charset="0"/>
              </a:rPr>
              <a:t>4 bytes</a:t>
            </a:r>
            <a:r>
              <a:rPr lang="en-US" altLang="en-US" dirty="0" smtClean="0">
                <a:latin typeface="Arial" charset="0"/>
                <a:cs typeface="Arial" charset="0"/>
              </a:rPr>
              <a:t> and we are storing </a:t>
            </a:r>
            <a:r>
              <a:rPr lang="en-US" altLang="en-US" dirty="0" smtClean="0">
                <a:latin typeface="Times New Roman" pitchFamily="18" charset="0"/>
                <a:cs typeface="Arial" charset="0"/>
              </a:rPr>
              <a:t>100 bytes</a:t>
            </a:r>
            <a:r>
              <a:rPr lang="en-US" altLang="en-US" dirty="0" smtClean="0">
                <a:latin typeface="Arial" charset="0"/>
                <a:cs typeface="Arial" charset="0"/>
              </a:rPr>
              <a:t> per record</a:t>
            </a:r>
          </a:p>
          <a:p>
            <a:pPr marL="358775" indent="-358775">
              <a:buFont typeface="Arial" charset="0"/>
              <a:buNone/>
              <a:defRPr/>
            </a:pPr>
            <a:endParaRPr lang="en-US" altLang="en-US" dirty="0" smtClean="0">
              <a:latin typeface="Arial" charset="0"/>
              <a:cs typeface="Arial" charset="0"/>
            </a:endParaRPr>
          </a:p>
          <a:p>
            <a:pPr>
              <a:defRPr/>
            </a:pPr>
            <a:endParaRPr lang="en-US" altLang="en-US" dirty="0" smtClean="0">
              <a:latin typeface="Arial" charset="0"/>
              <a:cs typeface="Arial" charset="0"/>
            </a:endParaRPr>
          </a:p>
          <a:p>
            <a:pPr>
              <a:defRPr/>
            </a:pPr>
            <a:endParaRPr lang="en-US" altLang="en-US" dirty="0">
              <a:latin typeface="Arial" charset="0"/>
              <a:cs typeface="Arial" charset="0"/>
            </a:endParaRPr>
          </a:p>
          <a:p>
            <a:pPr marL="358775" indent="-358775">
              <a:buFont typeface="Arial" charset="0"/>
              <a:buNone/>
              <a:defRPr/>
            </a:pPr>
            <a:r>
              <a:rPr lang="en-US" altLang="en-US" dirty="0" smtClean="0">
                <a:latin typeface="Arial" charset="0"/>
                <a:cs typeface="Arial" charset="0"/>
              </a:rPr>
              <a:t>	Thus, our leaf blocks will store 39 records with 40 bytes left over</a:t>
            </a:r>
          </a:p>
        </p:txBody>
      </p:sp>
      <p:pic>
        <p:nvPicPr>
          <p:cNvPr id="409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3832225"/>
            <a:ext cx="7993062"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0965" name="Object 1"/>
          <p:cNvGraphicFramePr>
            <a:graphicFrameLocks noChangeAspect="1"/>
          </p:cNvGraphicFramePr>
          <p:nvPr/>
        </p:nvGraphicFramePr>
        <p:xfrm>
          <a:off x="3186113" y="2060575"/>
          <a:ext cx="3041650" cy="831850"/>
        </p:xfrm>
        <a:graphic>
          <a:graphicData uri="http://schemas.openxmlformats.org/presentationml/2006/ole">
            <mc:AlternateContent xmlns:mc="http://schemas.openxmlformats.org/markup-compatibility/2006">
              <mc:Choice xmlns:v="urn:schemas-microsoft-com:vml" Requires="v">
                <p:oleObj spid="_x0000_s2050" name="Equation" r:id="rId5" imgW="1624895" imgH="444307" progId="Equation.DSMT4">
                  <p:embed/>
                </p:oleObj>
              </mc:Choice>
              <mc:Fallback>
                <p:oleObj name="Equation" r:id="rId5" imgW="1624895" imgH="444307"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6113" y="2060575"/>
                        <a:ext cx="30416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0966" name="TextBox 5"/>
          <p:cNvSpPr txBox="1">
            <a:spLocks noChangeArrowheads="1"/>
          </p:cNvSpPr>
          <p:nvPr/>
        </p:nvSpPr>
        <p:spPr bwMode="auto">
          <a:xfrm>
            <a:off x="4006850" y="3995738"/>
            <a:ext cx="857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r>
              <a:rPr lang="en-CA" altLang="en-US" sz="1800">
                <a:latin typeface="Times New Roman" pitchFamily="18" charset="0"/>
                <a:cs typeface="Times New Roman" pitchFamily="18" charset="0"/>
              </a:rPr>
              <a:t>4096 B</a:t>
            </a:r>
          </a:p>
        </p:txBody>
      </p:sp>
      <p:cxnSp>
        <p:nvCxnSpPr>
          <p:cNvPr id="7" name="Straight Arrow Connector 6"/>
          <p:cNvCxnSpPr/>
          <p:nvPr/>
        </p:nvCxnSpPr>
        <p:spPr>
          <a:xfrm>
            <a:off x="4921250" y="4205288"/>
            <a:ext cx="3540125"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68313" y="4205288"/>
            <a:ext cx="3538537" cy="0"/>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54865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41987" name="Rectangle 3"/>
          <p:cNvSpPr>
            <a:spLocks noGrp="1" noChangeArrowheads="1"/>
          </p:cNvSpPr>
          <p:nvPr>
            <p:ph type="body" idx="1"/>
          </p:nvPr>
        </p:nvSpPr>
        <p:spPr/>
        <p:txBody>
          <a:bodyPr/>
          <a:lstStyle/>
          <a:p>
            <a:pPr marL="358775" indent="-358775">
              <a:buFont typeface="Arial" charset="0"/>
              <a:buNone/>
            </a:pPr>
            <a:r>
              <a:rPr lang="en-US" altLang="en-US" smtClean="0">
                <a:latin typeface="Arial" charset="0"/>
                <a:cs typeface="Arial" charset="0"/>
              </a:rPr>
              <a:t>	Next, we must represent store the internal blocks</a:t>
            </a:r>
          </a:p>
          <a:p>
            <a:pPr marL="358775" indent="-358775">
              <a:buFont typeface="Arial" charset="0"/>
              <a:buNone/>
            </a:pPr>
            <a:endParaRPr lang="en-US" altLang="en-US" smtClean="0">
              <a:latin typeface="Arial" charset="0"/>
              <a:cs typeface="Arial" charset="0"/>
            </a:endParaRPr>
          </a:p>
          <a:p>
            <a:pPr marL="358775" indent="-358775">
              <a:buFont typeface="Arial" charset="0"/>
              <a:buNone/>
            </a:pPr>
            <a:r>
              <a:rPr lang="en-US" altLang="en-US" smtClean="0">
                <a:latin typeface="Arial" charset="0"/>
                <a:cs typeface="Arial" charset="0"/>
              </a:rPr>
              <a:t>	Because all information is in the leaf blocks, we only need to store:</a:t>
            </a:r>
          </a:p>
          <a:p>
            <a:pPr lvl="1"/>
            <a:r>
              <a:rPr lang="en-US" altLang="en-US" smtClean="0">
                <a:latin typeface="Arial" charset="0"/>
                <a:cs typeface="Arial" charset="0"/>
              </a:rPr>
              <a:t>Keys (to allow navigation) and</a:t>
            </a:r>
          </a:p>
          <a:p>
            <a:pPr lvl="1"/>
            <a:r>
              <a:rPr lang="en-US" altLang="en-US" smtClean="0">
                <a:latin typeface="Arial" charset="0"/>
                <a:cs typeface="Arial" charset="0"/>
              </a:rPr>
              <a:t>Pointers </a:t>
            </a:r>
          </a:p>
        </p:txBody>
      </p:sp>
    </p:spTree>
    <p:extLst>
      <p:ext uri="{BB962C8B-B14F-4D97-AF65-F5344CB8AC3E}">
        <p14:creationId xmlns:p14="http://schemas.microsoft.com/office/powerpoint/2010/main" val="39416847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43011" name="Rectangle 3"/>
          <p:cNvSpPr>
            <a:spLocks noGrp="1" noChangeArrowheads="1"/>
          </p:cNvSpPr>
          <p:nvPr>
            <p:ph type="body" idx="1"/>
          </p:nvPr>
        </p:nvSpPr>
        <p:spPr/>
        <p:txBody>
          <a:bodyPr/>
          <a:lstStyle/>
          <a:p>
            <a:pPr marL="358775" indent="-358775">
              <a:buFont typeface="Arial" charset="0"/>
              <a:buNone/>
            </a:pPr>
            <a:r>
              <a:rPr lang="en-US" altLang="en-US" smtClean="0">
                <a:latin typeface="Arial" charset="0"/>
                <a:cs typeface="Arial" charset="0"/>
              </a:rPr>
              <a:t>	Thus, within a 4 KiB block, we could store 512 key-address pairs</a:t>
            </a:r>
          </a:p>
          <a:p>
            <a:pPr marL="358775" indent="-358775">
              <a:buFont typeface="Arial" charset="0"/>
              <a:buNone/>
            </a:pPr>
            <a:endParaRPr lang="en-US" altLang="en-US" smtClean="0">
              <a:latin typeface="Arial" charset="0"/>
              <a:cs typeface="Arial" charset="0"/>
            </a:endParaRPr>
          </a:p>
          <a:p>
            <a:pPr marL="358775" indent="-358775">
              <a:buFont typeface="Arial" charset="0"/>
              <a:buNone/>
            </a:pPr>
            <a:r>
              <a:rPr lang="en-US" altLang="en-US" smtClean="0">
                <a:latin typeface="Arial" charset="0"/>
                <a:cs typeface="Arial" charset="0"/>
              </a:rPr>
              <a:t>	This allows us to use a 512-way tree</a:t>
            </a:r>
          </a:p>
          <a:p>
            <a:pPr lvl="1"/>
            <a:r>
              <a:rPr lang="en-US" altLang="en-US" smtClean="0">
                <a:latin typeface="Arial" charset="0"/>
                <a:cs typeface="Arial" charset="0"/>
              </a:rPr>
              <a:t>The 4 bytes left over could store the number of entries</a:t>
            </a:r>
          </a:p>
          <a:p>
            <a:pPr lvl="1"/>
            <a:r>
              <a:rPr lang="en-US" altLang="en-US" smtClean="0">
                <a:latin typeface="Arial" charset="0"/>
                <a:cs typeface="Arial" charset="0"/>
              </a:rPr>
              <a:t>Not all internal blocks will be full</a:t>
            </a:r>
          </a:p>
        </p:txBody>
      </p:sp>
      <p:pic>
        <p:nvPicPr>
          <p:cNvPr id="430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917950"/>
            <a:ext cx="7993062"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Box 5"/>
          <p:cNvSpPr txBox="1">
            <a:spLocks noChangeArrowheads="1"/>
          </p:cNvSpPr>
          <p:nvPr/>
        </p:nvSpPr>
        <p:spPr bwMode="auto">
          <a:xfrm>
            <a:off x="4006850" y="3995738"/>
            <a:ext cx="857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r>
              <a:rPr lang="en-CA" altLang="en-US" sz="1800">
                <a:latin typeface="Times New Roman" pitchFamily="18" charset="0"/>
                <a:cs typeface="Times New Roman" pitchFamily="18" charset="0"/>
              </a:rPr>
              <a:t>4096 B</a:t>
            </a:r>
          </a:p>
        </p:txBody>
      </p:sp>
      <p:cxnSp>
        <p:nvCxnSpPr>
          <p:cNvPr id="7" name="Straight Arrow Connector 6"/>
          <p:cNvCxnSpPr/>
          <p:nvPr/>
        </p:nvCxnSpPr>
        <p:spPr>
          <a:xfrm>
            <a:off x="4921250" y="4205288"/>
            <a:ext cx="3540125"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68313" y="4205288"/>
            <a:ext cx="3538537" cy="0"/>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01116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smtClean="0">
                <a:latin typeface="Arial" charset="0"/>
                <a:cs typeface="Arial" charset="0"/>
              </a:rPr>
              <a:t>Hard Drives</a:t>
            </a:r>
          </a:p>
        </p:txBody>
      </p:sp>
      <p:sp>
        <p:nvSpPr>
          <p:cNvPr id="7171" name="Rectangle 3"/>
          <p:cNvSpPr>
            <a:spLocks noGrp="1" noChangeArrowheads="1"/>
          </p:cNvSpPr>
          <p:nvPr>
            <p:ph type="body" idx="1"/>
          </p:nvPr>
        </p:nvSpPr>
        <p:spPr/>
        <p:txBody>
          <a:bodyPr/>
          <a:lstStyle/>
          <a:p>
            <a:pPr>
              <a:buFont typeface="Arial" charset="0"/>
              <a:buNone/>
              <a:tabLst>
                <a:tab pos="3140075" algn="l"/>
              </a:tabLst>
            </a:pPr>
            <a:r>
              <a:rPr lang="en-US" altLang="en-US" smtClean="0">
                <a:latin typeface="Arial" charset="0"/>
                <a:cs typeface="Arial" charset="0"/>
              </a:rPr>
              <a:t>	Recall:</a:t>
            </a:r>
          </a:p>
          <a:p>
            <a:pPr lvl="1">
              <a:buFontTx/>
              <a:buNone/>
              <a:tabLst>
                <a:tab pos="3140075" algn="l"/>
              </a:tabLst>
            </a:pPr>
            <a:r>
              <a:rPr lang="en-US" altLang="en-US" smtClean="0">
                <a:latin typeface="Times New Roman" pitchFamily="18" charset="0"/>
                <a:cs typeface="Arial" charset="0"/>
              </a:rPr>
              <a:t>1 kB = 1000 bytes	1 KiB = 2</a:t>
            </a:r>
            <a:r>
              <a:rPr lang="en-US" altLang="en-US" baseline="30000" smtClean="0">
                <a:latin typeface="Times New Roman" pitchFamily="18" charset="0"/>
                <a:cs typeface="Arial" charset="0"/>
              </a:rPr>
              <a:t>10</a:t>
            </a:r>
            <a:r>
              <a:rPr lang="en-US" altLang="en-US" smtClean="0">
                <a:latin typeface="Times New Roman" pitchFamily="18" charset="0"/>
                <a:cs typeface="Arial" charset="0"/>
              </a:rPr>
              <a:t> bytes	= 1 024 bytes</a:t>
            </a:r>
          </a:p>
          <a:p>
            <a:pPr lvl="1">
              <a:buFontTx/>
              <a:buNone/>
              <a:tabLst>
                <a:tab pos="3140075" algn="l"/>
              </a:tabLst>
            </a:pPr>
            <a:r>
              <a:rPr lang="en-US" altLang="en-US" smtClean="0">
                <a:latin typeface="Times New Roman" pitchFamily="18" charset="0"/>
                <a:cs typeface="Arial" charset="0"/>
              </a:rPr>
              <a:t>1 MB = 10</a:t>
            </a:r>
            <a:r>
              <a:rPr lang="en-US" altLang="en-US" baseline="30000" smtClean="0">
                <a:latin typeface="Times New Roman" pitchFamily="18" charset="0"/>
                <a:cs typeface="Arial" charset="0"/>
              </a:rPr>
              <a:t>6</a:t>
            </a:r>
            <a:r>
              <a:rPr lang="en-US" altLang="en-US" smtClean="0">
                <a:latin typeface="Times New Roman" pitchFamily="18" charset="0"/>
                <a:cs typeface="Arial" charset="0"/>
              </a:rPr>
              <a:t> bytes	1 MiB = 2</a:t>
            </a:r>
            <a:r>
              <a:rPr lang="en-US" altLang="en-US" baseline="30000" smtClean="0">
                <a:latin typeface="Times New Roman" pitchFamily="18" charset="0"/>
                <a:cs typeface="Arial" charset="0"/>
              </a:rPr>
              <a:t>20</a:t>
            </a:r>
            <a:r>
              <a:rPr lang="en-US" altLang="en-US" smtClean="0">
                <a:latin typeface="Times New Roman" pitchFamily="18" charset="0"/>
                <a:cs typeface="Arial" charset="0"/>
              </a:rPr>
              <a:t> bytes	= 1 048 576 bytes</a:t>
            </a:r>
          </a:p>
          <a:p>
            <a:pPr lvl="1">
              <a:buFontTx/>
              <a:buNone/>
              <a:tabLst>
                <a:tab pos="3140075" algn="l"/>
              </a:tabLst>
            </a:pPr>
            <a:r>
              <a:rPr lang="en-US" altLang="en-US" smtClean="0">
                <a:latin typeface="Times New Roman" pitchFamily="18" charset="0"/>
                <a:cs typeface="Arial" charset="0"/>
              </a:rPr>
              <a:t>1 GB = 10</a:t>
            </a:r>
            <a:r>
              <a:rPr lang="en-US" altLang="en-US" baseline="30000" smtClean="0">
                <a:latin typeface="Times New Roman" pitchFamily="18" charset="0"/>
                <a:cs typeface="Arial" charset="0"/>
              </a:rPr>
              <a:t>9</a:t>
            </a:r>
            <a:r>
              <a:rPr lang="en-US" altLang="en-US" smtClean="0">
                <a:latin typeface="Times New Roman" pitchFamily="18" charset="0"/>
                <a:cs typeface="Arial" charset="0"/>
              </a:rPr>
              <a:t> bytes	1 GiB = 2</a:t>
            </a:r>
            <a:r>
              <a:rPr lang="en-US" altLang="en-US" baseline="30000" smtClean="0">
                <a:latin typeface="Times New Roman" pitchFamily="18" charset="0"/>
                <a:cs typeface="Arial" charset="0"/>
              </a:rPr>
              <a:t>30</a:t>
            </a:r>
            <a:r>
              <a:rPr lang="en-US" altLang="en-US" smtClean="0">
                <a:latin typeface="Times New Roman" pitchFamily="18" charset="0"/>
                <a:cs typeface="Arial" charset="0"/>
              </a:rPr>
              <a:t> bytes	≈ 1.073 · 10</a:t>
            </a:r>
            <a:r>
              <a:rPr lang="en-US" altLang="en-US" baseline="30000" smtClean="0">
                <a:latin typeface="Times New Roman" pitchFamily="18" charset="0"/>
                <a:cs typeface="Arial" charset="0"/>
              </a:rPr>
              <a:t>9</a:t>
            </a:r>
            <a:r>
              <a:rPr lang="en-US" altLang="en-US" smtClean="0">
                <a:latin typeface="Times New Roman" pitchFamily="18" charset="0"/>
                <a:cs typeface="Arial" charset="0"/>
              </a:rPr>
              <a:t> bytes </a:t>
            </a:r>
          </a:p>
          <a:p>
            <a:pPr lvl="1">
              <a:buFontTx/>
              <a:buNone/>
              <a:tabLst>
                <a:tab pos="3140075" algn="l"/>
              </a:tabLst>
            </a:pPr>
            <a:r>
              <a:rPr lang="en-US" altLang="en-US" smtClean="0">
                <a:latin typeface="Times New Roman" pitchFamily="18" charset="0"/>
                <a:cs typeface="Arial" charset="0"/>
              </a:rPr>
              <a:t>1 TB = 10</a:t>
            </a:r>
            <a:r>
              <a:rPr lang="en-US" altLang="en-US" baseline="30000" smtClean="0">
                <a:latin typeface="Times New Roman" pitchFamily="18" charset="0"/>
                <a:cs typeface="Arial" charset="0"/>
              </a:rPr>
              <a:t>12</a:t>
            </a:r>
            <a:r>
              <a:rPr lang="en-US" altLang="en-US" smtClean="0">
                <a:latin typeface="Times New Roman" pitchFamily="18" charset="0"/>
                <a:cs typeface="Arial" charset="0"/>
              </a:rPr>
              <a:t> bytes	1 TiB = 2</a:t>
            </a:r>
            <a:r>
              <a:rPr lang="en-US" altLang="en-US" baseline="30000" smtClean="0">
                <a:latin typeface="Times New Roman" pitchFamily="18" charset="0"/>
                <a:cs typeface="Arial" charset="0"/>
              </a:rPr>
              <a:t>40</a:t>
            </a:r>
            <a:r>
              <a:rPr lang="en-US" altLang="en-US" smtClean="0">
                <a:latin typeface="Times New Roman" pitchFamily="18" charset="0"/>
                <a:cs typeface="Arial" charset="0"/>
              </a:rPr>
              <a:t> bytes	≈ 1.100 · 10</a:t>
            </a:r>
            <a:r>
              <a:rPr lang="en-US" altLang="en-US" baseline="30000" smtClean="0">
                <a:latin typeface="Times New Roman" pitchFamily="18" charset="0"/>
                <a:cs typeface="Arial" charset="0"/>
              </a:rPr>
              <a:t>12</a:t>
            </a:r>
            <a:r>
              <a:rPr lang="en-US" altLang="en-US" smtClean="0">
                <a:latin typeface="Times New Roman" pitchFamily="18" charset="0"/>
                <a:cs typeface="Arial" charset="0"/>
              </a:rPr>
              <a:t> bytes </a:t>
            </a:r>
          </a:p>
        </p:txBody>
      </p:sp>
    </p:spTree>
    <p:extLst>
      <p:ext uri="{BB962C8B-B14F-4D97-AF65-F5344CB8AC3E}">
        <p14:creationId xmlns:p14="http://schemas.microsoft.com/office/powerpoint/2010/main" val="37452390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44035" name="Rectangle 3"/>
          <p:cNvSpPr>
            <a:spLocks noGrp="1" noChangeArrowheads="1"/>
          </p:cNvSpPr>
          <p:nvPr>
            <p:ph type="body" idx="1"/>
          </p:nvPr>
        </p:nvSpPr>
        <p:spPr/>
        <p:txBody>
          <a:bodyPr/>
          <a:lstStyle/>
          <a:p>
            <a:pPr marL="358775" indent="-358775">
              <a:buFont typeface="Arial" charset="0"/>
              <a:buNone/>
              <a:defRPr/>
            </a:pPr>
            <a:r>
              <a:rPr lang="en-US" altLang="en-US" dirty="0" smtClean="0">
                <a:latin typeface="Arial" charset="0"/>
                <a:cs typeface="Arial" charset="0"/>
              </a:rPr>
              <a:t>	One billion records requires</a:t>
            </a:r>
          </a:p>
          <a:p>
            <a:pPr lvl="1">
              <a:defRPr/>
            </a:pPr>
            <a:r>
              <a:rPr lang="en-US" altLang="en-US" dirty="0" smtClean="0">
                <a:latin typeface="Arial" charset="0"/>
                <a:cs typeface="Arial" charset="0"/>
              </a:rPr>
              <a:t> </a:t>
            </a:r>
            <a:r>
              <a:rPr lang="en-US" altLang="en-US" dirty="0" smtClean="0">
                <a:latin typeface="Times New Roman" pitchFamily="18" charset="0"/>
                <a:cs typeface="Arial" charset="0"/>
              </a:rPr>
              <a:t>10</a:t>
            </a:r>
            <a:r>
              <a:rPr lang="en-US" altLang="en-US" baseline="30000" dirty="0" smtClean="0">
                <a:latin typeface="Times New Roman" pitchFamily="18" charset="0"/>
                <a:cs typeface="Arial" charset="0"/>
              </a:rPr>
              <a:t>9</a:t>
            </a:r>
            <a:r>
              <a:rPr lang="en-US" altLang="en-US" dirty="0" smtClean="0">
                <a:latin typeface="Times New Roman" pitchFamily="18" charset="0"/>
                <a:cs typeface="Arial" charset="0"/>
              </a:rPr>
              <a:t>/39 = 25 641 026 </a:t>
            </a:r>
            <a:r>
              <a:rPr lang="en-US" altLang="en-US" dirty="0" smtClean="0">
                <a:latin typeface="Arial" charset="0"/>
                <a:cs typeface="Arial" charset="0"/>
              </a:rPr>
              <a:t>leaf blocks</a:t>
            </a:r>
          </a:p>
          <a:p>
            <a:pPr lvl="1">
              <a:defRPr/>
            </a:pPr>
            <a:r>
              <a:rPr lang="en-US" altLang="en-US" dirty="0" smtClean="0">
                <a:latin typeface="Arial" charset="0"/>
                <a:cs typeface="Arial" charset="0"/>
              </a:rPr>
              <a:t>A 512-way tree of height </a:t>
            </a:r>
            <a:r>
              <a:rPr lang="en-US" altLang="en-US" i="1" dirty="0" smtClean="0">
                <a:latin typeface="Times New Roman" panose="02020603050405020304" pitchFamily="18" charset="0"/>
                <a:cs typeface="Times New Roman" panose="02020603050405020304" pitchFamily="18" charset="0"/>
              </a:rPr>
              <a:t>h</a:t>
            </a:r>
            <a:r>
              <a:rPr lang="en-US" altLang="en-US" dirty="0" smtClean="0">
                <a:latin typeface="Arial" charset="0"/>
                <a:cs typeface="Arial" charset="0"/>
              </a:rPr>
              <a:t> can store </a:t>
            </a:r>
            <a:r>
              <a:rPr lang="en-US" altLang="en-US" dirty="0" smtClean="0">
                <a:latin typeface="Times New Roman" panose="02020603050405020304" pitchFamily="18" charset="0"/>
                <a:cs typeface="Times New Roman" panose="02020603050405020304" pitchFamily="18" charset="0"/>
              </a:rPr>
              <a:t>512</a:t>
            </a:r>
            <a:r>
              <a:rPr lang="en-US" altLang="en-US" i="1" baseline="30000" dirty="0" smtClean="0">
                <a:latin typeface="Times New Roman" panose="02020603050405020304" pitchFamily="18" charset="0"/>
                <a:cs typeface="Times New Roman" panose="02020603050405020304" pitchFamily="18" charset="0"/>
              </a:rPr>
              <a:t>h </a:t>
            </a:r>
            <a:r>
              <a:rPr lang="en-US" altLang="en-US" baseline="30000" dirty="0" smtClean="0">
                <a:latin typeface="Times New Roman" panose="02020603050405020304" pitchFamily="18" charset="0"/>
                <a:cs typeface="Times New Roman" panose="02020603050405020304" pitchFamily="18" charset="0"/>
              </a:rPr>
              <a:t>+ 1</a:t>
            </a:r>
            <a:r>
              <a:rPr lang="en-US" altLang="en-US" dirty="0" smtClean="0">
                <a:latin typeface="Arial" charset="0"/>
                <a:cs typeface="Arial" charset="0"/>
              </a:rPr>
              <a:t> entries in the deepest nodes</a:t>
            </a:r>
          </a:p>
          <a:p>
            <a:pPr lvl="1">
              <a:defRPr/>
            </a:pPr>
            <a:endParaRPr lang="en-US" altLang="en-US" dirty="0" smtClean="0">
              <a:latin typeface="Arial" charset="0"/>
              <a:cs typeface="Arial" charset="0"/>
            </a:endParaRPr>
          </a:p>
          <a:p>
            <a:pPr marL="0" indent="0">
              <a:buFont typeface="Arial" charset="0"/>
              <a:buNone/>
              <a:defRPr/>
            </a:pPr>
            <a:endParaRPr lang="en-US" altLang="en-US" dirty="0" smtClean="0">
              <a:latin typeface="Arial" charset="0"/>
              <a:cs typeface="Arial" charset="0"/>
            </a:endParaRPr>
          </a:p>
          <a:p>
            <a:pPr marL="358775" indent="-358775">
              <a:buFont typeface="Arial" charset="0"/>
              <a:buNone/>
              <a:defRPr/>
            </a:pPr>
            <a:r>
              <a:rPr lang="en-US" altLang="en-US" dirty="0" smtClean="0">
                <a:latin typeface="Arial" charset="0"/>
                <a:cs typeface="Arial" charset="0"/>
              </a:rPr>
              <a:t>	Including the links to the leaf nodes, the tree height is </a:t>
            </a:r>
            <a:r>
              <a:rPr lang="en-US" altLang="en-US" i="1" dirty="0" smtClean="0">
                <a:latin typeface="Times New Roman" panose="02020603050405020304" pitchFamily="18" charset="0"/>
                <a:cs typeface="Times New Roman" panose="02020603050405020304" pitchFamily="18" charset="0"/>
              </a:rPr>
              <a:t>h</a:t>
            </a:r>
            <a:r>
              <a:rPr lang="en-US" altLang="en-US" dirty="0" smtClean="0">
                <a:latin typeface="Times New Roman" panose="02020603050405020304" pitchFamily="18" charset="0"/>
                <a:cs typeface="Times New Roman" panose="02020603050405020304" pitchFamily="18" charset="0"/>
              </a:rPr>
              <a:t> = 3</a:t>
            </a:r>
          </a:p>
        </p:txBody>
      </p:sp>
      <p:graphicFrame>
        <p:nvGraphicFramePr>
          <p:cNvPr id="44036" name="Object 1"/>
          <p:cNvGraphicFramePr>
            <a:graphicFrameLocks noChangeAspect="1"/>
          </p:cNvGraphicFramePr>
          <p:nvPr/>
        </p:nvGraphicFramePr>
        <p:xfrm>
          <a:off x="2843213" y="2636838"/>
          <a:ext cx="3303587" cy="474662"/>
        </p:xfrm>
        <a:graphic>
          <a:graphicData uri="http://schemas.openxmlformats.org/presentationml/2006/ole">
            <mc:AlternateContent xmlns:mc="http://schemas.openxmlformats.org/markup-compatibility/2006">
              <mc:Choice xmlns:v="urn:schemas-microsoft-com:vml" Requires="v">
                <p:oleObj spid="_x0000_s3074" name="Equation" r:id="rId4" imgW="1765300" imgH="254000" progId="Equation.DSMT4">
                  <p:embed/>
                </p:oleObj>
              </mc:Choice>
              <mc:Fallback>
                <p:oleObj name="Equation" r:id="rId4" imgW="1765300" imgH="2540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3213" y="2636838"/>
                        <a:ext cx="33035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5832592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5" descr="b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3" y="4076700"/>
            <a:ext cx="9034462"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322563" name="Rectangle 3"/>
          <p:cNvSpPr>
            <a:spLocks noGrp="1" noChangeArrowheads="1"/>
          </p:cNvSpPr>
          <p:nvPr>
            <p:ph type="body" idx="1"/>
          </p:nvPr>
        </p:nvSpPr>
        <p:spPr/>
        <p:txBody>
          <a:bodyPr/>
          <a:lstStyle/>
          <a:p>
            <a:pPr marL="358775" indent="-358775">
              <a:buFont typeface="Arial" charset="0"/>
              <a:buNone/>
            </a:pPr>
            <a:r>
              <a:rPr lang="en-US" altLang="en-US" smtClean="0">
                <a:latin typeface="Arial" charset="0"/>
                <a:cs typeface="Arial" charset="0"/>
              </a:rPr>
              <a:t>Any search would require three disk accesses, or </a:t>
            </a:r>
            <a:r>
              <a:rPr lang="en-US" altLang="en-US" smtClean="0">
                <a:latin typeface="Times New Roman" pitchFamily="18" charset="0"/>
                <a:cs typeface="Arial" charset="0"/>
              </a:rPr>
              <a:t>30 ms</a:t>
            </a:r>
            <a:endParaRPr lang="en-US" altLang="en-US" smtClean="0">
              <a:latin typeface="Arial" charset="0"/>
              <a:cs typeface="Arial" charset="0"/>
            </a:endParaRPr>
          </a:p>
          <a:p>
            <a:pPr lvl="1"/>
            <a:r>
              <a:rPr lang="en-US" altLang="en-US" smtClean="0">
                <a:latin typeface="Arial" charset="0"/>
                <a:cs typeface="Arial" charset="0"/>
              </a:rPr>
              <a:t>The root is always in memory</a:t>
            </a:r>
          </a:p>
          <a:p>
            <a:pPr lvl="1"/>
            <a:r>
              <a:rPr lang="en-US" altLang="en-US" smtClean="0">
                <a:latin typeface="Arial" charset="0"/>
                <a:cs typeface="Arial" charset="0"/>
              </a:rPr>
              <a:t>We search for the required child</a:t>
            </a:r>
            <a:endParaRPr lang="en-US" altLang="en-US" smtClean="0">
              <a:latin typeface="Times New Roman" pitchFamily="18" charset="0"/>
              <a:cs typeface="Arial" charset="0"/>
            </a:endParaRPr>
          </a:p>
        </p:txBody>
      </p:sp>
      <p:sp>
        <p:nvSpPr>
          <p:cNvPr id="322564" name="Oval 4"/>
          <p:cNvSpPr>
            <a:spLocks noChangeArrowheads="1"/>
          </p:cNvSpPr>
          <p:nvPr/>
        </p:nvSpPr>
        <p:spPr bwMode="auto">
          <a:xfrm>
            <a:off x="4437063" y="4014788"/>
            <a:ext cx="288925" cy="144462"/>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endParaRPr lang="en-CA" altLang="en-US" sz="1800"/>
          </a:p>
        </p:txBody>
      </p:sp>
      <p:sp>
        <p:nvSpPr>
          <p:cNvPr id="322566" name="Oval 6"/>
          <p:cNvSpPr>
            <a:spLocks noChangeArrowheads="1"/>
          </p:cNvSpPr>
          <p:nvPr/>
        </p:nvSpPr>
        <p:spPr bwMode="auto">
          <a:xfrm>
            <a:off x="1835150" y="4681538"/>
            <a:ext cx="73025" cy="71437"/>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endParaRPr lang="en-CA" altLang="en-US" sz="1800"/>
          </a:p>
        </p:txBody>
      </p:sp>
    </p:spTree>
    <p:extLst>
      <p:ext uri="{BB962C8B-B14F-4D97-AF65-F5344CB8AC3E}">
        <p14:creationId xmlns:p14="http://schemas.microsoft.com/office/powerpoint/2010/main" val="40035842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256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256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256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25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4" grpId="0" animBg="1"/>
      <p:bldP spid="32256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9" descr="b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 y="3502025"/>
            <a:ext cx="903605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318467" name="Rectangle 3"/>
          <p:cNvSpPr>
            <a:spLocks noGrp="1" noChangeArrowheads="1"/>
          </p:cNvSpPr>
          <p:nvPr>
            <p:ph type="body" idx="1"/>
          </p:nvPr>
        </p:nvSpPr>
        <p:spPr/>
        <p:txBody>
          <a:bodyPr/>
          <a:lstStyle/>
          <a:p>
            <a:pPr marL="358775" indent="-358775">
              <a:buFont typeface="Arial" charset="0"/>
              <a:buNone/>
            </a:pPr>
            <a:r>
              <a:rPr lang="en-US" altLang="en-US" smtClean="0">
                <a:latin typeface="Arial" charset="0"/>
                <a:cs typeface="Arial" charset="0"/>
              </a:rPr>
              <a:t>	Loading the child requires </a:t>
            </a:r>
            <a:r>
              <a:rPr lang="en-US" altLang="en-US" smtClean="0">
                <a:latin typeface="Times New Roman" pitchFamily="18" charset="0"/>
                <a:cs typeface="Arial" charset="0"/>
              </a:rPr>
              <a:t>10 ms</a:t>
            </a:r>
            <a:r>
              <a:rPr lang="en-US" altLang="en-US" smtClean="0">
                <a:latin typeface="Arial" charset="0"/>
                <a:cs typeface="Arial" charset="0"/>
              </a:rPr>
              <a:t> </a:t>
            </a:r>
          </a:p>
          <a:p>
            <a:pPr lvl="1"/>
            <a:r>
              <a:rPr lang="en-US" altLang="en-US" smtClean="0">
                <a:latin typeface="Arial" charset="0"/>
                <a:cs typeface="Arial" charset="0"/>
              </a:rPr>
              <a:t>A search indicates which child to access</a:t>
            </a:r>
          </a:p>
        </p:txBody>
      </p:sp>
      <p:sp>
        <p:nvSpPr>
          <p:cNvPr id="318477" name="Oval 13"/>
          <p:cNvSpPr>
            <a:spLocks noChangeArrowheads="1"/>
          </p:cNvSpPr>
          <p:nvPr/>
        </p:nvSpPr>
        <p:spPr bwMode="auto">
          <a:xfrm>
            <a:off x="4284663" y="4652963"/>
            <a:ext cx="73025" cy="71437"/>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endParaRPr lang="en-CA" altLang="en-US" sz="1800"/>
          </a:p>
        </p:txBody>
      </p:sp>
    </p:spTree>
    <p:extLst>
      <p:ext uri="{BB962C8B-B14F-4D97-AF65-F5344CB8AC3E}">
        <p14:creationId xmlns:p14="http://schemas.microsoft.com/office/powerpoint/2010/main" val="32840631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847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846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47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7" descr="b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3338513"/>
            <a:ext cx="9036050"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320515" name="Rectangle 3"/>
          <p:cNvSpPr>
            <a:spLocks noGrp="1" noChangeArrowheads="1"/>
          </p:cNvSpPr>
          <p:nvPr>
            <p:ph type="body" idx="1"/>
          </p:nvPr>
        </p:nvSpPr>
        <p:spPr/>
        <p:txBody>
          <a:bodyPr/>
          <a:lstStyle/>
          <a:p>
            <a:pPr marL="358775" indent="-358775">
              <a:buFont typeface="Arial" charset="0"/>
              <a:buNone/>
            </a:pPr>
            <a:r>
              <a:rPr lang="en-US" altLang="en-US" smtClean="0">
                <a:latin typeface="Arial" charset="0"/>
                <a:cs typeface="Arial" charset="0"/>
              </a:rPr>
              <a:t>	The 2</a:t>
            </a:r>
            <a:r>
              <a:rPr lang="en-US" altLang="en-US" baseline="30000" smtClean="0">
                <a:latin typeface="Arial" charset="0"/>
                <a:cs typeface="Arial" charset="0"/>
              </a:rPr>
              <a:t>nd</a:t>
            </a:r>
            <a:r>
              <a:rPr lang="en-US" altLang="en-US" smtClean="0">
                <a:latin typeface="Arial" charset="0"/>
                <a:cs typeface="Arial" charset="0"/>
              </a:rPr>
              <a:t> level requires another </a:t>
            </a:r>
            <a:r>
              <a:rPr lang="en-US" altLang="en-US" smtClean="0">
                <a:latin typeface="Times New Roman" pitchFamily="18" charset="0"/>
                <a:cs typeface="Arial" charset="0"/>
              </a:rPr>
              <a:t>10 ms</a:t>
            </a:r>
            <a:r>
              <a:rPr lang="en-US" altLang="en-US" smtClean="0">
                <a:latin typeface="Arial" charset="0"/>
                <a:cs typeface="Arial" charset="0"/>
              </a:rPr>
              <a:t> to load </a:t>
            </a:r>
          </a:p>
          <a:p>
            <a:pPr lvl="1"/>
            <a:r>
              <a:rPr lang="en-US" altLang="en-US" smtClean="0">
                <a:latin typeface="Arial" charset="0"/>
                <a:cs typeface="Arial" charset="0"/>
              </a:rPr>
              <a:t>A search indicates which leaf block to load</a:t>
            </a:r>
          </a:p>
        </p:txBody>
      </p:sp>
      <p:sp>
        <p:nvSpPr>
          <p:cNvPr id="320521" name="Oval 9"/>
          <p:cNvSpPr>
            <a:spLocks noChangeArrowheads="1"/>
          </p:cNvSpPr>
          <p:nvPr/>
        </p:nvSpPr>
        <p:spPr bwMode="auto">
          <a:xfrm>
            <a:off x="323850" y="5949950"/>
            <a:ext cx="73025" cy="71438"/>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endParaRPr lang="en-CA" altLang="en-US" sz="1800"/>
          </a:p>
        </p:txBody>
      </p:sp>
    </p:spTree>
    <p:extLst>
      <p:ext uri="{BB962C8B-B14F-4D97-AF65-F5344CB8AC3E}">
        <p14:creationId xmlns:p14="http://schemas.microsoft.com/office/powerpoint/2010/main" val="39466210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0515">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05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2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48131" name="Rectangle 3"/>
          <p:cNvSpPr>
            <a:spLocks noGrp="1" noChangeArrowheads="1"/>
          </p:cNvSpPr>
          <p:nvPr>
            <p:ph type="body" idx="1"/>
          </p:nvPr>
        </p:nvSpPr>
        <p:spPr/>
        <p:txBody>
          <a:bodyPr/>
          <a:lstStyle/>
          <a:p>
            <a:pPr marL="358775" indent="-358775">
              <a:buFont typeface="Arial" charset="0"/>
              <a:buNone/>
            </a:pPr>
            <a:r>
              <a:rPr lang="en-US" altLang="en-US" smtClean="0">
                <a:latin typeface="Arial" charset="0"/>
                <a:cs typeface="Arial" charset="0"/>
              </a:rPr>
              <a:t>	Finally we load the leaf block: </a:t>
            </a:r>
            <a:r>
              <a:rPr lang="en-US" altLang="en-US" smtClean="0">
                <a:latin typeface="Times New Roman" pitchFamily="18" charset="0"/>
                <a:cs typeface="Arial" charset="0"/>
              </a:rPr>
              <a:t>10 ms</a:t>
            </a:r>
            <a:r>
              <a:rPr lang="en-US" altLang="en-US" smtClean="0">
                <a:latin typeface="Arial" charset="0"/>
                <a:cs typeface="Arial" charset="0"/>
              </a:rPr>
              <a:t> </a:t>
            </a:r>
          </a:p>
          <a:p>
            <a:pPr lvl="1"/>
            <a:r>
              <a:rPr lang="en-US" altLang="en-US" smtClean="0">
                <a:latin typeface="Arial" charset="0"/>
                <a:cs typeface="Arial" charset="0"/>
              </a:rPr>
              <a:t>Search the 39 records for the one of interest</a:t>
            </a:r>
          </a:p>
        </p:txBody>
      </p:sp>
      <p:pic>
        <p:nvPicPr>
          <p:cNvPr id="48132" name="Picture 8" descr="b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275" y="3284538"/>
            <a:ext cx="1366838"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9498" name="Oval 10"/>
          <p:cNvSpPr>
            <a:spLocks noChangeArrowheads="1"/>
          </p:cNvSpPr>
          <p:nvPr/>
        </p:nvSpPr>
        <p:spPr bwMode="auto">
          <a:xfrm>
            <a:off x="4427538" y="3395663"/>
            <a:ext cx="144462" cy="136842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endParaRPr lang="en-CA" altLang="en-US" sz="1800"/>
          </a:p>
        </p:txBody>
      </p:sp>
    </p:spTree>
    <p:extLst>
      <p:ext uri="{BB962C8B-B14F-4D97-AF65-F5344CB8AC3E}">
        <p14:creationId xmlns:p14="http://schemas.microsoft.com/office/powerpoint/2010/main" val="39033727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94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49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49155"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A B+ tree is a tree where</a:t>
            </a:r>
          </a:p>
          <a:p>
            <a:pPr lvl="1"/>
            <a:r>
              <a:rPr lang="en-US" altLang="en-US" smtClean="0">
                <a:latin typeface="Arial" charset="0"/>
                <a:cs typeface="Arial" charset="0"/>
              </a:rPr>
              <a:t>All the leaf blocks are arrays with </a:t>
            </a:r>
            <a:r>
              <a:rPr lang="en-US" altLang="en-US" i="1" smtClean="0">
                <a:latin typeface="Times New Roman" pitchFamily="18" charset="0"/>
                <a:cs typeface="Arial" charset="0"/>
              </a:rPr>
              <a:t>L</a:t>
            </a:r>
            <a:r>
              <a:rPr lang="en-US" altLang="en-US" smtClean="0">
                <a:latin typeface="Arial" charset="0"/>
                <a:cs typeface="Arial" charset="0"/>
              </a:rPr>
              <a:t> records sorted on a key</a:t>
            </a:r>
          </a:p>
          <a:p>
            <a:pPr lvl="1"/>
            <a:r>
              <a:rPr lang="en-US" altLang="en-US" smtClean="0">
                <a:latin typeface="Arial" charset="0"/>
                <a:cs typeface="Arial" charset="0"/>
              </a:rPr>
              <a:t>All internal blocks are </a:t>
            </a:r>
            <a:r>
              <a:rPr lang="en-US" altLang="en-US" i="1" smtClean="0">
                <a:latin typeface="Times New Roman" pitchFamily="18" charset="0"/>
                <a:cs typeface="Arial" charset="0"/>
              </a:rPr>
              <a:t>M</a:t>
            </a:r>
            <a:r>
              <a:rPr lang="en-US" altLang="en-US" smtClean="0">
                <a:latin typeface="Arial" charset="0"/>
                <a:cs typeface="Arial" charset="0"/>
              </a:rPr>
              <a:t>-way trees with </a:t>
            </a:r>
            <a:r>
              <a:rPr lang="en-US" altLang="en-US" i="1" smtClean="0">
                <a:latin typeface="Times New Roman" pitchFamily="18" charset="0"/>
                <a:cs typeface="Arial" charset="0"/>
              </a:rPr>
              <a:t>M – 1</a:t>
            </a:r>
            <a:r>
              <a:rPr lang="en-US" altLang="en-US" smtClean="0">
                <a:latin typeface="Arial" charset="0"/>
                <a:cs typeface="Arial" charset="0"/>
              </a:rPr>
              <a:t> keys and </a:t>
            </a:r>
            <a:r>
              <a:rPr lang="en-US" altLang="en-US" i="1" smtClean="0">
                <a:latin typeface="Times New Roman" pitchFamily="18" charset="0"/>
                <a:cs typeface="Arial" charset="0"/>
              </a:rPr>
              <a:t>M</a:t>
            </a:r>
            <a:r>
              <a:rPr lang="en-US" altLang="en-US" smtClean="0">
                <a:latin typeface="Arial" charset="0"/>
                <a:cs typeface="Arial" charset="0"/>
              </a:rPr>
              <a:t> sub-trees</a:t>
            </a:r>
          </a:p>
        </p:txBody>
      </p:sp>
    </p:spTree>
    <p:extLst>
      <p:ext uri="{BB962C8B-B14F-4D97-AF65-F5344CB8AC3E}">
        <p14:creationId xmlns:p14="http://schemas.microsoft.com/office/powerpoint/2010/main" val="26055218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50179"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This defines the general shape of a B+ Tree</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We will require that all leaf blocks are at the same height</a:t>
            </a:r>
          </a:p>
          <a:p>
            <a:pPr lvl="1"/>
            <a:r>
              <a:rPr lang="en-US" altLang="en-US" smtClean="0">
                <a:latin typeface="Arial" charset="0"/>
                <a:cs typeface="Arial" charset="0"/>
              </a:rPr>
              <a:t>Guarantees the same access time for all records</a:t>
            </a:r>
          </a:p>
        </p:txBody>
      </p:sp>
    </p:spTree>
    <p:extLst>
      <p:ext uri="{BB962C8B-B14F-4D97-AF65-F5344CB8AC3E}">
        <p14:creationId xmlns:p14="http://schemas.microsoft.com/office/powerpoint/2010/main" val="34454059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51203"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A B+ trees of height 1 and 2 with</a:t>
            </a:r>
          </a:p>
          <a:p>
            <a:pPr lvl="1"/>
            <a:r>
              <a:rPr lang="en-US" altLang="en-US" smtClean="0">
                <a:latin typeface="Arial" charset="0"/>
                <a:cs typeface="Arial" charset="0"/>
              </a:rPr>
              <a:t>32-way internal blocks		</a:t>
            </a:r>
            <a:r>
              <a:rPr lang="en-US" altLang="en-US" i="1" smtClean="0">
                <a:latin typeface="Times New Roman" pitchFamily="18" charset="0"/>
                <a:cs typeface="Arial" charset="0"/>
              </a:rPr>
              <a:t>M</a:t>
            </a:r>
            <a:r>
              <a:rPr lang="en-US" altLang="en-US" smtClean="0">
                <a:latin typeface="Times New Roman" pitchFamily="18" charset="0"/>
                <a:cs typeface="Arial" charset="0"/>
              </a:rPr>
              <a:t> = 32</a:t>
            </a:r>
          </a:p>
          <a:p>
            <a:pPr lvl="1"/>
            <a:r>
              <a:rPr lang="en-US" altLang="en-US" smtClean="0">
                <a:latin typeface="Arial" charset="0"/>
                <a:cs typeface="Arial" charset="0"/>
              </a:rPr>
              <a:t>8 records per leaf blocks		 </a:t>
            </a:r>
            <a:r>
              <a:rPr lang="en-US" altLang="en-US" i="1" smtClean="0">
                <a:latin typeface="Times New Roman" pitchFamily="18" charset="0"/>
                <a:cs typeface="Arial" charset="0"/>
              </a:rPr>
              <a:t>L</a:t>
            </a:r>
            <a:r>
              <a:rPr lang="en-US" altLang="en-US" smtClean="0">
                <a:latin typeface="Times New Roman" pitchFamily="18" charset="0"/>
                <a:cs typeface="Arial" charset="0"/>
              </a:rPr>
              <a:t> = 8</a:t>
            </a:r>
            <a:r>
              <a:rPr lang="en-US" altLang="en-US" smtClean="0">
                <a:latin typeface="Arial" charset="0"/>
                <a:cs typeface="Arial" charset="0"/>
              </a:rPr>
              <a:t>	</a:t>
            </a:r>
          </a:p>
          <a:p>
            <a:pPr lvl="1">
              <a:buFontTx/>
              <a:buNone/>
            </a:pPr>
            <a:endParaRPr lang="en-US" altLang="en-US" smtClean="0">
              <a:latin typeface="Arial" charset="0"/>
              <a:cs typeface="Arial" charset="0"/>
            </a:endParaRPr>
          </a:p>
          <a:p>
            <a:pPr lvl="1">
              <a:buFontTx/>
              <a:buNone/>
            </a:pPr>
            <a:r>
              <a:rPr lang="en-US" altLang="en-US" smtClean="0">
                <a:latin typeface="Arial" charset="0"/>
                <a:cs typeface="Arial" charset="0"/>
              </a:rPr>
              <a:t>   		</a:t>
            </a:r>
            <a:r>
              <a:rPr lang="en-US" altLang="en-US" sz="1000" smtClean="0">
                <a:latin typeface="Arial" charset="0"/>
                <a:cs typeface="Arial" charset="0"/>
              </a:rPr>
              <a:t>				       </a:t>
            </a:r>
          </a:p>
          <a:p>
            <a:pPr lvl="1">
              <a:buFontTx/>
              <a:buNone/>
            </a:pPr>
            <a:endParaRPr lang="en-US" altLang="en-US" smtClean="0">
              <a:latin typeface="Arial" charset="0"/>
              <a:cs typeface="Arial" charset="0"/>
            </a:endParaRPr>
          </a:p>
          <a:p>
            <a:pPr lvl="1">
              <a:buFontTx/>
              <a:buNone/>
            </a:pPr>
            <a:r>
              <a:rPr lang="en-US" altLang="en-US" smtClean="0">
                <a:latin typeface="Arial" charset="0"/>
                <a:cs typeface="Arial" charset="0"/>
              </a:rPr>
              <a:t> </a:t>
            </a:r>
          </a:p>
          <a:p>
            <a:pPr lvl="1">
              <a:buFontTx/>
              <a:buNone/>
            </a:pPr>
            <a:r>
              <a:rPr lang="en-US" altLang="en-US" smtClean="0">
                <a:latin typeface="Arial" charset="0"/>
                <a:cs typeface="Arial" charset="0"/>
              </a:rPr>
              <a:t>                                                                                            </a:t>
            </a:r>
          </a:p>
          <a:p>
            <a:pPr lvl="1"/>
            <a:endParaRPr lang="en-US" altLang="en-US" smtClean="0">
              <a:latin typeface="Arial" charset="0"/>
              <a:cs typeface="Arial" charset="0"/>
            </a:endParaRPr>
          </a:p>
          <a:p>
            <a:pPr lvl="1"/>
            <a:endParaRPr lang="en-US" altLang="en-US" smtClean="0">
              <a:latin typeface="Arial" charset="0"/>
              <a:cs typeface="Arial" charset="0"/>
            </a:endParaRPr>
          </a:p>
          <a:p>
            <a:pPr lvl="1">
              <a:buFontTx/>
              <a:buNone/>
            </a:pPr>
            <a:r>
              <a:rPr lang="en-US" altLang="en-US" smtClean="0">
                <a:latin typeface="Arial" charset="0"/>
                <a:cs typeface="Arial" charset="0"/>
              </a:rPr>
              <a:t>	</a:t>
            </a:r>
            <a:br>
              <a:rPr lang="en-US" altLang="en-US" smtClean="0">
                <a:latin typeface="Arial" charset="0"/>
                <a:cs typeface="Arial" charset="0"/>
              </a:rPr>
            </a:br>
            <a:endParaRPr lang="en-US" altLang="en-US" smtClean="0">
              <a:latin typeface="Arial" charset="0"/>
              <a:cs typeface="Arial" charset="0"/>
            </a:endParaRPr>
          </a:p>
          <a:p>
            <a:pPr lvl="1">
              <a:buFontTx/>
              <a:buNone/>
            </a:pPr>
            <a:endParaRPr lang="en-US" altLang="en-US" smtClean="0">
              <a:latin typeface="Arial" charset="0"/>
              <a:cs typeface="Arial" charset="0"/>
            </a:endParaRPr>
          </a:p>
          <a:p>
            <a:pPr lvl="1">
              <a:buFontTx/>
              <a:buNone/>
            </a:pPr>
            <a:endParaRPr lang="en-US" altLang="en-US" smtClean="0">
              <a:latin typeface="Arial" charset="0"/>
              <a:cs typeface="Arial" charset="0"/>
            </a:endParaRPr>
          </a:p>
        </p:txBody>
      </p:sp>
      <p:pic>
        <p:nvPicPr>
          <p:cNvPr id="51204" name="Picture 4" descr="b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213" y="3516313"/>
            <a:ext cx="3386137"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5" descr="b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488" y="4508500"/>
            <a:ext cx="80613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Line 7"/>
          <p:cNvSpPr>
            <a:spLocks noChangeShapeType="1"/>
          </p:cNvSpPr>
          <p:nvPr/>
        </p:nvSpPr>
        <p:spPr bwMode="auto">
          <a:xfrm flipV="1">
            <a:off x="1692275" y="5084763"/>
            <a:ext cx="935038" cy="6492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51207" name="Line 8"/>
          <p:cNvSpPr>
            <a:spLocks noChangeShapeType="1"/>
          </p:cNvSpPr>
          <p:nvPr/>
        </p:nvSpPr>
        <p:spPr bwMode="auto">
          <a:xfrm flipV="1">
            <a:off x="1692275" y="4076700"/>
            <a:ext cx="1366838" cy="16573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51208" name="Line 9"/>
          <p:cNvSpPr>
            <a:spLocks noChangeShapeType="1"/>
          </p:cNvSpPr>
          <p:nvPr/>
        </p:nvSpPr>
        <p:spPr bwMode="auto">
          <a:xfrm flipH="1" flipV="1">
            <a:off x="5076825" y="3573463"/>
            <a:ext cx="1655763"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51209" name="Line 10"/>
          <p:cNvSpPr>
            <a:spLocks noChangeShapeType="1"/>
          </p:cNvSpPr>
          <p:nvPr/>
        </p:nvSpPr>
        <p:spPr bwMode="auto">
          <a:xfrm flipH="1">
            <a:off x="4500563" y="4005263"/>
            <a:ext cx="2232025" cy="5032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51210" name="Line 11"/>
          <p:cNvSpPr>
            <a:spLocks noChangeShapeType="1"/>
          </p:cNvSpPr>
          <p:nvPr/>
        </p:nvSpPr>
        <p:spPr bwMode="auto">
          <a:xfrm flipH="1">
            <a:off x="5364163" y="4005263"/>
            <a:ext cx="1368425" cy="7191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51211" name="Line 12"/>
          <p:cNvSpPr>
            <a:spLocks noChangeShapeType="1"/>
          </p:cNvSpPr>
          <p:nvPr/>
        </p:nvSpPr>
        <p:spPr bwMode="auto">
          <a:xfrm flipH="1">
            <a:off x="5651500" y="4005263"/>
            <a:ext cx="1081088" cy="7191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51212" name="TextBox 11"/>
          <p:cNvSpPr txBox="1">
            <a:spLocks noChangeArrowheads="1"/>
          </p:cNvSpPr>
          <p:nvPr/>
        </p:nvSpPr>
        <p:spPr bwMode="auto">
          <a:xfrm>
            <a:off x="6669088" y="3805238"/>
            <a:ext cx="1479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r>
              <a:rPr lang="en-US" altLang="en-US" sz="1800">
                <a:latin typeface="Times New Roman" pitchFamily="18" charset="0"/>
              </a:rPr>
              <a:t>32</a:t>
            </a:r>
            <a:r>
              <a:rPr lang="en-US" altLang="en-US" sz="1800"/>
              <a:t>-way trees</a:t>
            </a:r>
            <a:endParaRPr lang="en-CA" altLang="en-US" sz="1800"/>
          </a:p>
        </p:txBody>
      </p:sp>
      <p:sp>
        <p:nvSpPr>
          <p:cNvPr id="51213" name="TextBox 12"/>
          <p:cNvSpPr txBox="1">
            <a:spLocks noChangeArrowheads="1"/>
          </p:cNvSpPr>
          <p:nvPr/>
        </p:nvSpPr>
        <p:spPr bwMode="auto">
          <a:xfrm>
            <a:off x="565150" y="5707063"/>
            <a:ext cx="1941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r>
              <a:rPr lang="en-US" altLang="en-US" sz="1800"/>
              <a:t>leaf blocks: </a:t>
            </a:r>
            <a:r>
              <a:rPr lang="en-US" altLang="en-US" sz="1400"/>
              <a:t> </a:t>
            </a:r>
            <a:r>
              <a:rPr lang="en-US" altLang="en-US" sz="1800" i="1">
                <a:latin typeface="Times New Roman" pitchFamily="18" charset="0"/>
              </a:rPr>
              <a:t>L</a:t>
            </a:r>
            <a:r>
              <a:rPr lang="en-US" altLang="en-US" sz="1800">
                <a:latin typeface="Times New Roman" pitchFamily="18" charset="0"/>
              </a:rPr>
              <a:t> = 8</a:t>
            </a:r>
          </a:p>
        </p:txBody>
      </p:sp>
    </p:spTree>
    <p:extLst>
      <p:ext uri="{BB962C8B-B14F-4D97-AF65-F5344CB8AC3E}">
        <p14:creationId xmlns:p14="http://schemas.microsoft.com/office/powerpoint/2010/main" val="12572446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b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213" y="3516313"/>
            <a:ext cx="3386137"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52228"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These images show perfect B+ trees</a:t>
            </a:r>
          </a:p>
          <a:p>
            <a:pPr lvl="1"/>
            <a:r>
              <a:rPr lang="en-US" altLang="en-US" smtClean="0">
                <a:latin typeface="Arial" charset="0"/>
                <a:cs typeface="Arial" charset="0"/>
              </a:rPr>
              <a:t>Best possible case </a:t>
            </a:r>
            <a:endParaRPr lang="en-US" altLang="en-US" sz="2400" smtClean="0">
              <a:latin typeface="Times New Roman" pitchFamily="18" charset="0"/>
              <a:cs typeface="Arial" charset="0"/>
            </a:endParaRPr>
          </a:p>
        </p:txBody>
      </p:sp>
      <p:sp>
        <p:nvSpPr>
          <p:cNvPr id="52229" name="Text Box 14"/>
          <p:cNvSpPr txBox="1">
            <a:spLocks noChangeArrowheads="1"/>
          </p:cNvSpPr>
          <p:nvPr/>
        </p:nvSpPr>
        <p:spPr bwMode="auto">
          <a:xfrm>
            <a:off x="1597025" y="3573463"/>
            <a:ext cx="1390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r>
              <a:rPr lang="en-US" altLang="en-US" sz="1800"/>
              <a:t>256 records</a:t>
            </a:r>
          </a:p>
        </p:txBody>
      </p:sp>
      <p:sp>
        <p:nvSpPr>
          <p:cNvPr id="52230" name="Text Box 15"/>
          <p:cNvSpPr txBox="1">
            <a:spLocks noChangeArrowheads="1"/>
          </p:cNvSpPr>
          <p:nvPr/>
        </p:nvSpPr>
        <p:spPr bwMode="auto">
          <a:xfrm>
            <a:off x="4405313" y="5157788"/>
            <a:ext cx="1517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r>
              <a:rPr lang="en-US" altLang="en-US" sz="1800"/>
              <a:t>8192 records</a:t>
            </a:r>
          </a:p>
        </p:txBody>
      </p:sp>
      <p:pic>
        <p:nvPicPr>
          <p:cNvPr id="52231" name="Picture 5" descr="b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488" y="4508500"/>
            <a:ext cx="80613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634731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53251"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In most cases the nodes will not be full</a:t>
            </a:r>
          </a:p>
          <a:p>
            <a:pPr lvl="1"/>
            <a:r>
              <a:rPr lang="en-US" altLang="en-US" smtClean="0">
                <a:latin typeface="Arial" charset="0"/>
                <a:cs typeface="Arial" charset="0"/>
              </a:rPr>
              <a:t>Partially filled leaf blocks</a:t>
            </a:r>
          </a:p>
          <a:p>
            <a:pPr lvl="1"/>
            <a:r>
              <a:rPr lang="en-US" altLang="en-US" smtClean="0">
                <a:latin typeface="Arial" charset="0"/>
                <a:cs typeface="Arial" charset="0"/>
              </a:rPr>
              <a:t>Internal nodes with less than </a:t>
            </a:r>
            <a:r>
              <a:rPr lang="en-US" altLang="en-US" i="1" smtClean="0">
                <a:latin typeface="Times New Roman" pitchFamily="18" charset="0"/>
                <a:cs typeface="Arial" charset="0"/>
              </a:rPr>
              <a:t>M</a:t>
            </a:r>
            <a:r>
              <a:rPr lang="en-US" altLang="en-US" smtClean="0">
                <a:latin typeface="Arial" charset="0"/>
                <a:cs typeface="Arial" charset="0"/>
              </a:rPr>
              <a:t> sub-trees</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A few additional rules ensure a reasonable balance</a:t>
            </a:r>
          </a:p>
        </p:txBody>
      </p:sp>
    </p:spTree>
    <p:extLst>
      <p:ext uri="{BB962C8B-B14F-4D97-AF65-F5344CB8AC3E}">
        <p14:creationId xmlns:p14="http://schemas.microsoft.com/office/powerpoint/2010/main" val="40033124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mtClean="0">
                <a:latin typeface="Arial" charset="0"/>
                <a:cs typeface="Arial" charset="0"/>
              </a:rPr>
              <a:t>Hard Drives</a:t>
            </a:r>
          </a:p>
        </p:txBody>
      </p:sp>
      <p:sp>
        <p:nvSpPr>
          <p:cNvPr id="8195"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Access time for these devices is variable:</a:t>
            </a:r>
          </a:p>
          <a:p>
            <a:pPr lvl="1"/>
            <a:r>
              <a:rPr lang="en-US" altLang="en-US" smtClean="0">
                <a:latin typeface="Arial" charset="0"/>
                <a:cs typeface="Arial" charset="0"/>
              </a:rPr>
              <a:t>Cache				    </a:t>
            </a:r>
            <a:r>
              <a:rPr lang="en-US" altLang="en-US" smtClean="0">
                <a:latin typeface="Times New Roman" pitchFamily="18" charset="0"/>
                <a:cs typeface="Arial" charset="0"/>
              </a:rPr>
              <a:t>1 GHz</a:t>
            </a:r>
          </a:p>
          <a:p>
            <a:pPr lvl="1"/>
            <a:r>
              <a:rPr lang="en-US" altLang="en-US" smtClean="0">
                <a:latin typeface="Arial" charset="0"/>
                <a:cs typeface="Arial" charset="0"/>
              </a:rPr>
              <a:t>Main memory (SDRAM):		</a:t>
            </a:r>
            <a:r>
              <a:rPr lang="en-US" altLang="en-US" smtClean="0">
                <a:latin typeface="Times New Roman" pitchFamily="18" charset="0"/>
                <a:cs typeface="Arial" charset="0"/>
              </a:rPr>
              <a:t>100 MHz</a:t>
            </a:r>
          </a:p>
          <a:p>
            <a:pPr lvl="1"/>
            <a:r>
              <a:rPr lang="en-US" altLang="en-US" smtClean="0">
                <a:latin typeface="Arial" charset="0"/>
                <a:cs typeface="Arial" charset="0"/>
              </a:rPr>
              <a:t>Hard drive (</a:t>
            </a:r>
            <a:r>
              <a:rPr lang="en-US" altLang="en-US" smtClean="0">
                <a:latin typeface="Times New Roman" pitchFamily="18" charset="0"/>
                <a:cs typeface="Arial" charset="0"/>
              </a:rPr>
              <a:t>10 ms</a:t>
            </a:r>
            <a:r>
              <a:rPr lang="en-US" altLang="en-US" smtClean="0">
                <a:latin typeface="Arial" charset="0"/>
                <a:cs typeface="Arial" charset="0"/>
              </a:rPr>
              <a:t> seek time)		</a:t>
            </a:r>
            <a:r>
              <a:rPr lang="en-US" altLang="en-US" smtClean="0">
                <a:latin typeface="Times New Roman" pitchFamily="18" charset="0"/>
                <a:cs typeface="Arial" charset="0"/>
              </a:rPr>
              <a:t>100 Hz</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A factor of ten million</a:t>
            </a:r>
          </a:p>
        </p:txBody>
      </p:sp>
    </p:spTree>
    <p:extLst>
      <p:ext uri="{BB962C8B-B14F-4D97-AF65-F5344CB8AC3E}">
        <p14:creationId xmlns:p14="http://schemas.microsoft.com/office/powerpoint/2010/main" val="5341746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54275"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Define a B+ tree of order </a:t>
            </a:r>
            <a:r>
              <a:rPr lang="en-US" altLang="en-US" i="1" smtClean="0">
                <a:latin typeface="Times New Roman" pitchFamily="18" charset="0"/>
                <a:cs typeface="Arial" charset="0"/>
              </a:rPr>
              <a:t>M</a:t>
            </a:r>
            <a:r>
              <a:rPr lang="en-US" altLang="en-US" smtClean="0">
                <a:latin typeface="Arial" charset="0"/>
                <a:cs typeface="Arial" charset="0"/>
              </a:rPr>
              <a:t> as follows:</a:t>
            </a:r>
          </a:p>
          <a:p>
            <a:pPr lvl="1"/>
            <a:r>
              <a:rPr lang="en-US" altLang="en-US" smtClean="0">
                <a:latin typeface="Arial" charset="0"/>
                <a:cs typeface="Arial" charset="0"/>
              </a:rPr>
              <a:t>All data is stored at the leaf blocks</a:t>
            </a:r>
          </a:p>
          <a:p>
            <a:pPr lvl="1"/>
            <a:r>
              <a:rPr lang="en-US" altLang="en-US" smtClean="0">
                <a:latin typeface="Arial" charset="0"/>
                <a:cs typeface="Arial" charset="0"/>
              </a:rPr>
              <a:t>If there are no more than </a:t>
            </a:r>
            <a:r>
              <a:rPr lang="en-US" altLang="en-US" i="1" smtClean="0">
                <a:latin typeface="Times New Roman" pitchFamily="18" charset="0"/>
                <a:cs typeface="Arial" charset="0"/>
              </a:rPr>
              <a:t>L</a:t>
            </a:r>
            <a:r>
              <a:rPr lang="en-US" altLang="en-US" smtClean="0">
                <a:latin typeface="Arial" charset="0"/>
                <a:cs typeface="Arial" charset="0"/>
              </a:rPr>
              <a:t> entries, the root node is a leaf block</a:t>
            </a:r>
          </a:p>
          <a:p>
            <a:pPr lvl="1"/>
            <a:r>
              <a:rPr lang="en-US" altLang="en-US" smtClean="0">
                <a:latin typeface="Arial" charset="0"/>
                <a:cs typeface="Arial" charset="0"/>
              </a:rPr>
              <a:t>Otherwise, all leaf blocks are</a:t>
            </a:r>
          </a:p>
          <a:p>
            <a:pPr lvl="2"/>
            <a:r>
              <a:rPr lang="en-US" altLang="en-US" smtClean="0">
                <a:latin typeface="Arial" charset="0"/>
                <a:cs typeface="Arial" charset="0"/>
              </a:rPr>
              <a:t>At the same depth</a:t>
            </a:r>
          </a:p>
          <a:p>
            <a:pPr lvl="2"/>
            <a:r>
              <a:rPr lang="en-US" altLang="en-US" smtClean="0">
                <a:latin typeface="Arial" charset="0"/>
                <a:cs typeface="Arial" charset="0"/>
              </a:rPr>
              <a:t>Contain between </a:t>
            </a:r>
            <a:r>
              <a:rPr lang="en-US" altLang="en-US" smtClean="0">
                <a:latin typeface="Times New Roman" pitchFamily="18" charset="0"/>
                <a:cs typeface="Arial" charset="0"/>
              </a:rPr>
              <a:t>⌈</a:t>
            </a:r>
            <a:r>
              <a:rPr lang="en-US" altLang="en-US" i="1" smtClean="0">
                <a:latin typeface="Times New Roman" pitchFamily="18" charset="0"/>
                <a:cs typeface="Arial" charset="0"/>
              </a:rPr>
              <a:t>L</a:t>
            </a:r>
            <a:r>
              <a:rPr lang="en-US" altLang="en-US" smtClean="0">
                <a:latin typeface="Times New Roman" pitchFamily="18" charset="0"/>
                <a:cs typeface="Arial" charset="0"/>
              </a:rPr>
              <a:t>/2⌉</a:t>
            </a:r>
            <a:r>
              <a:rPr lang="en-US" altLang="en-US" smtClean="0">
                <a:latin typeface="Arial" charset="0"/>
                <a:cs typeface="Arial" charset="0"/>
              </a:rPr>
              <a:t> and </a:t>
            </a:r>
            <a:r>
              <a:rPr lang="en-US" altLang="en-US" i="1" smtClean="0">
                <a:latin typeface="Times New Roman" pitchFamily="18" charset="0"/>
                <a:cs typeface="Arial" charset="0"/>
              </a:rPr>
              <a:t>L</a:t>
            </a:r>
            <a:r>
              <a:rPr lang="en-US" altLang="en-US" smtClean="0">
                <a:latin typeface="Arial" charset="0"/>
                <a:cs typeface="Arial" charset="0"/>
              </a:rPr>
              <a:t> entries</a:t>
            </a:r>
          </a:p>
          <a:p>
            <a:pPr lvl="3"/>
            <a:r>
              <a:rPr lang="en-US" altLang="en-US" smtClean="0">
                <a:latin typeface="Arial" charset="0"/>
                <a:cs typeface="Arial" charset="0"/>
              </a:rPr>
              <a:t>At least half full</a:t>
            </a:r>
          </a:p>
          <a:p>
            <a:pPr lvl="2"/>
            <a:r>
              <a:rPr lang="en-US" altLang="en-US" i="1" smtClean="0">
                <a:latin typeface="Times New Roman" pitchFamily="18" charset="0"/>
                <a:cs typeface="Arial" charset="0"/>
              </a:rPr>
              <a:t>L</a:t>
            </a:r>
            <a:r>
              <a:rPr lang="en-US" altLang="en-US" smtClean="0">
                <a:latin typeface="Arial" charset="0"/>
                <a:cs typeface="Arial" charset="0"/>
              </a:rPr>
              <a:t> depends on the size of the records being stored and the size of the blocks</a:t>
            </a:r>
          </a:p>
        </p:txBody>
      </p:sp>
    </p:spTree>
    <p:extLst>
      <p:ext uri="{BB962C8B-B14F-4D97-AF65-F5344CB8AC3E}">
        <p14:creationId xmlns:p14="http://schemas.microsoft.com/office/powerpoint/2010/main" val="40021375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55299" name="Rectangle 3"/>
          <p:cNvSpPr>
            <a:spLocks noGrp="1" noChangeArrowheads="1"/>
          </p:cNvSpPr>
          <p:nvPr>
            <p:ph type="body" idx="1"/>
          </p:nvPr>
        </p:nvSpPr>
        <p:spPr/>
        <p:txBody>
          <a:bodyPr/>
          <a:lstStyle/>
          <a:p>
            <a:pPr lvl="1"/>
            <a:r>
              <a:rPr lang="en-US" altLang="en-US" smtClean="0">
                <a:latin typeface="Arial" charset="0"/>
                <a:cs typeface="Arial" charset="0"/>
              </a:rPr>
              <a:t>The root nodes is either:</a:t>
            </a:r>
          </a:p>
          <a:p>
            <a:pPr lvl="2"/>
            <a:r>
              <a:rPr lang="en-US" altLang="en-US" smtClean="0">
                <a:latin typeface="Arial" charset="0"/>
                <a:cs typeface="Arial" charset="0"/>
              </a:rPr>
              <a:t>A leaf block, or</a:t>
            </a:r>
          </a:p>
          <a:p>
            <a:pPr lvl="2"/>
            <a:r>
              <a:rPr lang="en-US" altLang="en-US" smtClean="0">
                <a:latin typeface="Arial" charset="0"/>
                <a:cs typeface="Arial" charset="0"/>
              </a:rPr>
              <a:t>An </a:t>
            </a:r>
            <a:r>
              <a:rPr lang="en-US" altLang="en-US" i="1" smtClean="0">
                <a:latin typeface="Times New Roman" pitchFamily="18" charset="0"/>
                <a:cs typeface="Arial" charset="0"/>
              </a:rPr>
              <a:t>M</a:t>
            </a:r>
            <a:r>
              <a:rPr lang="en-US" altLang="en-US" smtClean="0">
                <a:latin typeface="Arial" charset="0"/>
                <a:cs typeface="Arial" charset="0"/>
              </a:rPr>
              <a:t>-way tree with between </a:t>
            </a:r>
            <a:r>
              <a:rPr lang="en-US" altLang="en-US" smtClean="0">
                <a:latin typeface="Times New Roman" pitchFamily="18" charset="0"/>
                <a:cs typeface="Arial" charset="0"/>
              </a:rPr>
              <a:t>2</a:t>
            </a:r>
            <a:r>
              <a:rPr lang="en-US" altLang="en-US" smtClean="0">
                <a:latin typeface="Arial" charset="0"/>
                <a:cs typeface="Arial" charset="0"/>
              </a:rPr>
              <a:t> and </a:t>
            </a:r>
            <a:r>
              <a:rPr lang="en-US" altLang="en-US" i="1" smtClean="0">
                <a:latin typeface="Times New Roman" pitchFamily="18" charset="0"/>
                <a:cs typeface="Arial" charset="0"/>
              </a:rPr>
              <a:t>M</a:t>
            </a:r>
            <a:r>
              <a:rPr lang="en-US" altLang="en-US" smtClean="0">
                <a:latin typeface="Arial" charset="0"/>
                <a:cs typeface="Arial" charset="0"/>
              </a:rPr>
              <a:t> children</a:t>
            </a:r>
          </a:p>
          <a:p>
            <a:pPr lvl="1"/>
            <a:r>
              <a:rPr lang="en-US" altLang="en-US" smtClean="0">
                <a:latin typeface="Arial" charset="0"/>
                <a:cs typeface="Arial" charset="0"/>
              </a:rPr>
              <a:t>All other internal blocks are </a:t>
            </a:r>
            <a:r>
              <a:rPr lang="en-US" altLang="en-US" i="1" smtClean="0">
                <a:latin typeface="Times New Roman" pitchFamily="18" charset="0"/>
                <a:cs typeface="Arial" charset="0"/>
              </a:rPr>
              <a:t>M</a:t>
            </a:r>
            <a:r>
              <a:rPr lang="en-US" altLang="en-US" smtClean="0">
                <a:latin typeface="Arial" charset="0"/>
                <a:cs typeface="Arial" charset="0"/>
              </a:rPr>
              <a:t>-way trees with </a:t>
            </a:r>
            <a:r>
              <a:rPr lang="en-US" altLang="en-US" smtClean="0">
                <a:latin typeface="Times New Roman" pitchFamily="18" charset="0"/>
                <a:cs typeface="Arial" charset="0"/>
              </a:rPr>
              <a:t>⌈</a:t>
            </a:r>
            <a:r>
              <a:rPr lang="en-US" altLang="en-US" i="1" smtClean="0">
                <a:latin typeface="Times New Roman" pitchFamily="18" charset="0"/>
                <a:cs typeface="Arial" charset="0"/>
              </a:rPr>
              <a:t>M</a:t>
            </a:r>
            <a:r>
              <a:rPr lang="en-US" altLang="en-US" smtClean="0">
                <a:latin typeface="Times New Roman" pitchFamily="18" charset="0"/>
                <a:cs typeface="Arial" charset="0"/>
              </a:rPr>
              <a:t>/2⌉</a:t>
            </a:r>
            <a:r>
              <a:rPr lang="en-US" altLang="en-US" smtClean="0">
                <a:latin typeface="Arial" charset="0"/>
                <a:cs typeface="Arial" charset="0"/>
              </a:rPr>
              <a:t> to </a:t>
            </a:r>
            <a:r>
              <a:rPr lang="en-US" altLang="en-US" i="1" smtClean="0">
                <a:latin typeface="Times New Roman" pitchFamily="18" charset="0"/>
                <a:cs typeface="Arial" charset="0"/>
              </a:rPr>
              <a:t>M</a:t>
            </a:r>
            <a:r>
              <a:rPr lang="en-US" altLang="en-US" smtClean="0">
                <a:latin typeface="Arial" charset="0"/>
                <a:cs typeface="Arial" charset="0"/>
              </a:rPr>
              <a:t> children</a:t>
            </a:r>
          </a:p>
          <a:p>
            <a:pPr lvl="2"/>
            <a:r>
              <a:rPr lang="en-US" altLang="en-US" smtClean="0">
                <a:latin typeface="Arial" charset="0"/>
                <a:cs typeface="Arial" charset="0"/>
              </a:rPr>
              <a:t>The internal blocks store up to </a:t>
            </a:r>
            <a:r>
              <a:rPr lang="en-US" altLang="en-US" i="1" smtClean="0">
                <a:latin typeface="Times New Roman" pitchFamily="18" charset="0"/>
                <a:cs typeface="Arial" charset="0"/>
              </a:rPr>
              <a:t>M</a:t>
            </a:r>
            <a:r>
              <a:rPr lang="en-US" altLang="en-US" smtClean="0">
                <a:latin typeface="Times New Roman" pitchFamily="18" charset="0"/>
                <a:cs typeface="Arial" charset="0"/>
              </a:rPr>
              <a:t> – 1</a:t>
            </a:r>
            <a:r>
              <a:rPr lang="en-US" altLang="en-US" smtClean="0">
                <a:latin typeface="Arial" charset="0"/>
                <a:cs typeface="Arial" charset="0"/>
              </a:rPr>
              <a:t> keys to guide the searching where key </a:t>
            </a:r>
            <a:r>
              <a:rPr lang="en-US" altLang="en-US" i="1" smtClean="0">
                <a:latin typeface="Times New Roman" pitchFamily="18" charset="0"/>
                <a:cs typeface="Arial" charset="0"/>
              </a:rPr>
              <a:t>k</a:t>
            </a:r>
            <a:r>
              <a:rPr lang="en-US" altLang="en-US" smtClean="0">
                <a:latin typeface="Arial" charset="0"/>
                <a:cs typeface="Arial" charset="0"/>
              </a:rPr>
              <a:t> represents the smallest key in sub-tree </a:t>
            </a:r>
            <a:r>
              <a:rPr lang="en-US" altLang="en-US" i="1" smtClean="0">
                <a:latin typeface="Times New Roman" pitchFamily="18" charset="0"/>
                <a:cs typeface="Arial" charset="0"/>
              </a:rPr>
              <a:t>k</a:t>
            </a:r>
            <a:endParaRPr lang="en-US" altLang="en-US" smtClean="0">
              <a:latin typeface="Arial" charset="0"/>
              <a:cs typeface="Arial" charset="0"/>
            </a:endParaRPr>
          </a:p>
          <a:p>
            <a:pPr lvl="2">
              <a:buFontTx/>
              <a:buNone/>
            </a:pPr>
            <a:endParaRPr lang="en-US" altLang="en-US" smtClean="0">
              <a:latin typeface="Arial" charset="0"/>
              <a:cs typeface="Arial" charset="0"/>
            </a:endParaRPr>
          </a:p>
        </p:txBody>
      </p:sp>
    </p:spTree>
    <p:extLst>
      <p:ext uri="{BB962C8B-B14F-4D97-AF65-F5344CB8AC3E}">
        <p14:creationId xmlns:p14="http://schemas.microsoft.com/office/powerpoint/2010/main" val="338096916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56323"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The best case height for our example was:</a:t>
            </a:r>
          </a:p>
          <a:p>
            <a:pPr>
              <a:buFontTx/>
              <a:buNone/>
            </a:pPr>
            <a:r>
              <a:rPr lang="en-US" altLang="en-US" smtClean="0">
                <a:latin typeface="Arial" charset="0"/>
                <a:cs typeface="Arial" charset="0"/>
              </a:rPr>
              <a:t>	</a:t>
            </a:r>
          </a:p>
          <a:p>
            <a:pPr>
              <a:buFont typeface="Arial" charset="0"/>
              <a:buNone/>
            </a:pPr>
            <a:endParaRPr lang="en-US" altLang="en-US" smtClean="0">
              <a:latin typeface="Arial" charset="0"/>
              <a:cs typeface="Arial" charset="0"/>
            </a:endParaRP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Assuming the worst case</a:t>
            </a:r>
          </a:p>
          <a:p>
            <a:pPr lvl="1"/>
            <a:r>
              <a:rPr lang="en-US" altLang="en-US" smtClean="0">
                <a:latin typeface="Arial" charset="0"/>
                <a:cs typeface="Arial" charset="0"/>
              </a:rPr>
              <a:t>All child blocks are half filled (</a:t>
            </a:r>
            <a:r>
              <a:rPr lang="en-US" altLang="en-US" smtClean="0">
                <a:latin typeface="Times New Roman" pitchFamily="18" charset="0"/>
                <a:cs typeface="Arial" charset="0"/>
              </a:rPr>
              <a:t>20</a:t>
            </a:r>
            <a:r>
              <a:rPr lang="en-US" altLang="en-US" smtClean="0">
                <a:latin typeface="Arial" charset="0"/>
                <a:cs typeface="Arial" charset="0"/>
              </a:rPr>
              <a:t>), and</a:t>
            </a:r>
          </a:p>
          <a:p>
            <a:pPr lvl="1"/>
            <a:r>
              <a:rPr lang="en-US" altLang="en-US" smtClean="0">
                <a:latin typeface="Arial" charset="0"/>
                <a:cs typeface="Arial" charset="0"/>
              </a:rPr>
              <a:t>All internal nodes are half filled (</a:t>
            </a:r>
            <a:r>
              <a:rPr lang="en-US" altLang="en-US" smtClean="0">
                <a:latin typeface="Times New Roman" pitchFamily="18" charset="0"/>
                <a:cs typeface="Arial" charset="0"/>
              </a:rPr>
              <a:t>256</a:t>
            </a:r>
            <a:r>
              <a:rPr lang="en-US" altLang="en-US" smtClean="0">
                <a:latin typeface="Arial" charset="0"/>
                <a:cs typeface="Arial" charset="0"/>
              </a:rPr>
              <a:t>)</a:t>
            </a:r>
          </a:p>
          <a:p>
            <a:pPr>
              <a:buFontTx/>
              <a:buNone/>
            </a:pPr>
            <a:r>
              <a:rPr lang="en-US" altLang="en-US" smtClean="0">
                <a:latin typeface="Arial" charset="0"/>
                <a:cs typeface="Arial" charset="0"/>
              </a:rPr>
              <a:t>	then the height of the tree is</a:t>
            </a:r>
            <a:endParaRPr lang="en-US" altLang="en-US" smtClean="0">
              <a:latin typeface="Times New Roman" pitchFamily="18" charset="0"/>
              <a:cs typeface="Arial" charset="0"/>
            </a:endParaRPr>
          </a:p>
        </p:txBody>
      </p:sp>
      <p:graphicFrame>
        <p:nvGraphicFramePr>
          <p:cNvPr id="56324" name="Object 1"/>
          <p:cNvGraphicFramePr>
            <a:graphicFrameLocks noChangeAspect="1"/>
          </p:cNvGraphicFramePr>
          <p:nvPr/>
        </p:nvGraphicFramePr>
        <p:xfrm>
          <a:off x="3127375" y="1954213"/>
          <a:ext cx="2590800" cy="901700"/>
        </p:xfrm>
        <a:graphic>
          <a:graphicData uri="http://schemas.openxmlformats.org/presentationml/2006/ole">
            <mc:AlternateContent xmlns:mc="http://schemas.openxmlformats.org/markup-compatibility/2006">
              <mc:Choice xmlns:v="urn:schemas-microsoft-com:vml" Requires="v">
                <p:oleObj spid="_x0000_s4098" name="Equation" r:id="rId4" imgW="1384300" imgH="482600" progId="Equation.DSMT4">
                  <p:embed/>
                </p:oleObj>
              </mc:Choice>
              <mc:Fallback>
                <p:oleObj name="Equation" r:id="rId4" imgW="1384300" imgH="4826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7375" y="1954213"/>
                        <a:ext cx="25908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6325" name="Object 2"/>
          <p:cNvGraphicFramePr>
            <a:graphicFrameLocks noChangeAspect="1"/>
          </p:cNvGraphicFramePr>
          <p:nvPr/>
        </p:nvGraphicFramePr>
        <p:xfrm>
          <a:off x="3403600" y="4473575"/>
          <a:ext cx="2614613" cy="901700"/>
        </p:xfrm>
        <a:graphic>
          <a:graphicData uri="http://schemas.openxmlformats.org/presentationml/2006/ole">
            <mc:AlternateContent xmlns:mc="http://schemas.openxmlformats.org/markup-compatibility/2006">
              <mc:Choice xmlns:v="urn:schemas-microsoft-com:vml" Requires="v">
                <p:oleObj spid="_x0000_s4099" name="Equation" r:id="rId6" imgW="1397000" imgH="482600" progId="Equation.DSMT4">
                  <p:embed/>
                </p:oleObj>
              </mc:Choice>
              <mc:Fallback>
                <p:oleObj name="Equation" r:id="rId6" imgW="1397000" imgH="4826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3600" y="4473575"/>
                        <a:ext cx="2614613"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80805725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57347"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If we wanted to store 10 trillion entries with </a:t>
            </a:r>
            <a:r>
              <a:rPr lang="en-US" altLang="en-US" i="1" smtClean="0">
                <a:latin typeface="Times New Roman" pitchFamily="18" charset="0"/>
                <a:cs typeface="Arial" charset="0"/>
              </a:rPr>
              <a:t>M</a:t>
            </a:r>
            <a:r>
              <a:rPr lang="en-US" altLang="en-US" smtClean="0">
                <a:latin typeface="Times New Roman" pitchFamily="18" charset="0"/>
                <a:cs typeface="Arial" charset="0"/>
              </a:rPr>
              <a:t> = 512</a:t>
            </a:r>
            <a:r>
              <a:rPr lang="en-US" altLang="en-US" smtClean="0">
                <a:latin typeface="Arial" charset="0"/>
                <a:cs typeface="Arial" charset="0"/>
              </a:rPr>
              <a:t>, </a:t>
            </a:r>
            <a:r>
              <a:rPr lang="en-US" altLang="en-US" i="1" smtClean="0">
                <a:latin typeface="Times New Roman" pitchFamily="18" charset="0"/>
                <a:cs typeface="Arial" charset="0"/>
              </a:rPr>
              <a:t>L</a:t>
            </a:r>
            <a:r>
              <a:rPr lang="en-US" altLang="en-US" smtClean="0">
                <a:latin typeface="Times New Roman" pitchFamily="18" charset="0"/>
                <a:cs typeface="Arial" charset="0"/>
              </a:rPr>
              <a:t> = 39</a:t>
            </a:r>
            <a:endParaRPr lang="en-US" altLang="en-US" smtClean="0">
              <a:latin typeface="Arial" charset="0"/>
              <a:cs typeface="Arial" charset="0"/>
            </a:endParaRPr>
          </a:p>
          <a:p>
            <a:pPr lvl="1"/>
            <a:endParaRPr lang="en-US" altLang="en-US" smtClean="0">
              <a:latin typeface="Arial" charset="0"/>
              <a:cs typeface="Arial" charset="0"/>
            </a:endParaRPr>
          </a:p>
          <a:p>
            <a:pPr lvl="1"/>
            <a:endParaRPr lang="en-US" altLang="en-US" smtClean="0">
              <a:latin typeface="Arial" charset="0"/>
              <a:cs typeface="Arial" charset="0"/>
            </a:endParaRPr>
          </a:p>
          <a:p>
            <a:pPr lvl="1"/>
            <a:r>
              <a:rPr lang="en-US" altLang="en-US" smtClean="0">
                <a:latin typeface="Arial" charset="0"/>
                <a:cs typeface="Arial" charset="0"/>
              </a:rPr>
              <a:t>Best case:</a:t>
            </a:r>
          </a:p>
          <a:p>
            <a:pPr lvl="1"/>
            <a:endParaRPr lang="en-US" altLang="en-US" smtClean="0">
              <a:latin typeface="Arial" charset="0"/>
              <a:cs typeface="Arial" charset="0"/>
            </a:endParaRPr>
          </a:p>
          <a:p>
            <a:pPr lvl="1"/>
            <a:endParaRPr lang="en-US" altLang="en-US" smtClean="0">
              <a:latin typeface="Arial" charset="0"/>
              <a:cs typeface="Arial" charset="0"/>
            </a:endParaRPr>
          </a:p>
          <a:p>
            <a:pPr lvl="1"/>
            <a:endParaRPr lang="en-US" altLang="en-US" smtClean="0">
              <a:latin typeface="Arial" charset="0"/>
              <a:cs typeface="Arial" charset="0"/>
            </a:endParaRPr>
          </a:p>
          <a:p>
            <a:pPr lvl="1"/>
            <a:r>
              <a:rPr lang="en-US" altLang="en-US" smtClean="0">
                <a:latin typeface="Arial" charset="0"/>
                <a:cs typeface="Arial" charset="0"/>
              </a:rPr>
              <a:t>Worst case:</a:t>
            </a:r>
            <a:endParaRPr lang="en-US" altLang="en-US" smtClean="0">
              <a:latin typeface="Times New Roman" pitchFamily="18" charset="0"/>
              <a:cs typeface="Arial" charset="0"/>
            </a:endParaRPr>
          </a:p>
        </p:txBody>
      </p:sp>
      <p:graphicFrame>
        <p:nvGraphicFramePr>
          <p:cNvPr id="57348" name="Object 1"/>
          <p:cNvGraphicFramePr>
            <a:graphicFrameLocks noChangeAspect="1"/>
          </p:cNvGraphicFramePr>
          <p:nvPr/>
        </p:nvGraphicFramePr>
        <p:xfrm>
          <a:off x="2989263" y="2382838"/>
          <a:ext cx="2662237" cy="901700"/>
        </p:xfrm>
        <a:graphic>
          <a:graphicData uri="http://schemas.openxmlformats.org/presentationml/2006/ole">
            <mc:AlternateContent xmlns:mc="http://schemas.openxmlformats.org/markup-compatibility/2006">
              <mc:Choice xmlns:v="urn:schemas-microsoft-com:vml" Requires="v">
                <p:oleObj spid="_x0000_s5122" name="Equation" r:id="rId4" imgW="1422400" imgH="482600" progId="Equation.DSMT4">
                  <p:embed/>
                </p:oleObj>
              </mc:Choice>
              <mc:Fallback>
                <p:oleObj name="Equation" r:id="rId4" imgW="1422400" imgH="4826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9263" y="2382838"/>
                        <a:ext cx="2662237"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7349" name="Object 2"/>
          <p:cNvGraphicFramePr>
            <a:graphicFrameLocks noChangeAspect="1"/>
          </p:cNvGraphicFramePr>
          <p:nvPr/>
        </p:nvGraphicFramePr>
        <p:xfrm>
          <a:off x="2989263" y="3716338"/>
          <a:ext cx="2662237" cy="901700"/>
        </p:xfrm>
        <a:graphic>
          <a:graphicData uri="http://schemas.openxmlformats.org/presentationml/2006/ole">
            <mc:AlternateContent xmlns:mc="http://schemas.openxmlformats.org/markup-compatibility/2006">
              <mc:Choice xmlns:v="urn:schemas-microsoft-com:vml" Requires="v">
                <p:oleObj spid="_x0000_s5123" name="Equation" r:id="rId6" imgW="1422400" imgH="482600" progId="Equation.DSMT4">
                  <p:embed/>
                </p:oleObj>
              </mc:Choice>
              <mc:Fallback>
                <p:oleObj name="Equation" r:id="rId6" imgW="1422400" imgH="4826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9263" y="3716338"/>
                        <a:ext cx="2662237"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59178061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altLang="en-US" smtClean="0">
                <a:latin typeface="Arial" charset="0"/>
                <a:cs typeface="Arial" charset="0"/>
              </a:rPr>
              <a:t>B+ Trees</a:t>
            </a:r>
          </a:p>
        </p:txBody>
      </p:sp>
      <p:sp>
        <p:nvSpPr>
          <p:cNvPr id="58371"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Recall that the our block size is fixed at 4 KiB</a:t>
            </a:r>
          </a:p>
          <a:p>
            <a:pPr lvl="1"/>
            <a:r>
              <a:rPr lang="en-US" altLang="en-US" smtClean="0">
                <a:latin typeface="Arial" charset="0"/>
                <a:cs typeface="Arial" charset="0"/>
              </a:rPr>
              <a:t>Consequently, we may consider any operations that manipulate these blocks to be </a:t>
            </a:r>
            <a:r>
              <a:rPr lang="en-US" altLang="en-US" smtClean="0">
                <a:latin typeface="Symbol" pitchFamily="18" charset="2"/>
                <a:cs typeface="Arial" charset="0"/>
              </a:rPr>
              <a:t>Q</a:t>
            </a:r>
            <a:r>
              <a:rPr lang="en-US" altLang="en-US" smtClean="0">
                <a:latin typeface="Times New Roman" pitchFamily="18" charset="0"/>
                <a:cs typeface="Times New Roman" pitchFamily="18" charset="0"/>
              </a:rPr>
              <a:t>(1)</a:t>
            </a:r>
            <a:r>
              <a:rPr lang="en-US" altLang="en-US" smtClean="0">
                <a:latin typeface="Arial" charset="0"/>
                <a:cs typeface="Arial" charset="0"/>
              </a:rPr>
              <a:t>	</a:t>
            </a:r>
          </a:p>
          <a:p>
            <a:pPr lvl="1"/>
            <a:r>
              <a:rPr lang="en-US" altLang="en-US" smtClean="0">
                <a:latin typeface="Arial" charset="0"/>
                <a:cs typeface="Arial" charset="0"/>
              </a:rPr>
              <a:t>Technically the array manipulations are </a:t>
            </a:r>
            <a:r>
              <a:rPr lang="en-US" altLang="en-US" b="1" smtClean="0">
                <a:latin typeface="Times New Roman" pitchFamily="18" charset="0"/>
                <a:cs typeface="Arial" charset="0"/>
              </a:rPr>
              <a:t>O</a:t>
            </a:r>
            <a:r>
              <a:rPr lang="en-US" altLang="en-US" smtClean="0">
                <a:latin typeface="Times New Roman" pitchFamily="18" charset="0"/>
                <a:cs typeface="Arial" charset="0"/>
              </a:rPr>
              <a:t>(</a:t>
            </a:r>
            <a:r>
              <a:rPr lang="en-US" altLang="en-US" i="1" smtClean="0">
                <a:latin typeface="Times New Roman" pitchFamily="18" charset="0"/>
                <a:cs typeface="Arial" charset="0"/>
              </a:rPr>
              <a:t>L</a:t>
            </a:r>
            <a:r>
              <a:rPr lang="en-US" altLang="en-US" smtClean="0">
                <a:latin typeface="Times New Roman" pitchFamily="18" charset="0"/>
                <a:cs typeface="Arial" charset="0"/>
              </a:rPr>
              <a:t>)</a:t>
            </a:r>
            <a:r>
              <a:rPr lang="en-US" altLang="en-US" smtClean="0">
                <a:latin typeface="Arial" charset="0"/>
                <a:cs typeface="Arial" charset="0"/>
              </a:rPr>
              <a:t> and </a:t>
            </a:r>
            <a:r>
              <a:rPr lang="en-US" altLang="en-US" b="1" smtClean="0">
                <a:latin typeface="Times New Roman" pitchFamily="18" charset="0"/>
                <a:cs typeface="Arial" charset="0"/>
              </a:rPr>
              <a:t>O</a:t>
            </a:r>
            <a:r>
              <a:rPr lang="en-US" altLang="en-US" smtClean="0">
                <a:latin typeface="Times New Roman" pitchFamily="18" charset="0"/>
                <a:cs typeface="Arial" charset="0"/>
              </a:rPr>
              <a:t>(</a:t>
            </a:r>
            <a:r>
              <a:rPr lang="en-US" altLang="en-US" i="1" smtClean="0">
                <a:latin typeface="Times New Roman" pitchFamily="18" charset="0"/>
                <a:cs typeface="Arial" charset="0"/>
              </a:rPr>
              <a:t>M</a:t>
            </a:r>
            <a:r>
              <a:rPr lang="en-US" altLang="en-US" smtClean="0">
                <a:latin typeface="Times New Roman" pitchFamily="18" charset="0"/>
                <a:cs typeface="Arial" charset="0"/>
              </a:rPr>
              <a:t>)</a:t>
            </a:r>
            <a:r>
              <a:rPr lang="en-US" altLang="en-US" smtClean="0">
                <a:latin typeface="Arial" charset="0"/>
                <a:cs typeface="Arial" charset="0"/>
              </a:rPr>
              <a:t>,</a:t>
            </a:r>
            <a:br>
              <a:rPr lang="en-US" altLang="en-US" smtClean="0">
                <a:latin typeface="Arial" charset="0"/>
                <a:cs typeface="Arial" charset="0"/>
              </a:rPr>
            </a:br>
            <a:r>
              <a:rPr lang="en-US" altLang="en-US" smtClean="0">
                <a:latin typeface="Arial" charset="0"/>
                <a:cs typeface="Arial" charset="0"/>
              </a:rPr>
              <a:t>but both </a:t>
            </a:r>
            <a:r>
              <a:rPr lang="en-US" altLang="en-US" i="1" smtClean="0">
                <a:latin typeface="Times New Roman" pitchFamily="18" charset="0"/>
                <a:cs typeface="Arial" charset="0"/>
              </a:rPr>
              <a:t>L</a:t>
            </a:r>
            <a:r>
              <a:rPr lang="en-US" altLang="en-US" smtClean="0">
                <a:latin typeface="Arial" charset="0"/>
                <a:cs typeface="Arial" charset="0"/>
              </a:rPr>
              <a:t> and </a:t>
            </a:r>
            <a:r>
              <a:rPr lang="en-US" altLang="en-US" i="1" smtClean="0">
                <a:latin typeface="Times New Roman" pitchFamily="18" charset="0"/>
                <a:cs typeface="Arial" charset="0"/>
              </a:rPr>
              <a:t>M </a:t>
            </a:r>
            <a:r>
              <a:rPr lang="en-US" altLang="en-US" smtClean="0">
                <a:latin typeface="Arial" charset="0"/>
                <a:cs typeface="Arial" charset="0"/>
              </a:rPr>
              <a:t>depend entirely on the block size</a:t>
            </a:r>
          </a:p>
          <a:p>
            <a:pPr lvl="1"/>
            <a:r>
              <a:rPr lang="en-US" altLang="en-US" smtClean="0">
                <a:latin typeface="Arial" charset="0"/>
                <a:cs typeface="Arial" charset="0"/>
              </a:rPr>
              <a:t>Thus, all operations will have the same run-time </a:t>
            </a:r>
            <a:r>
              <a:rPr lang="en-US" altLang="en-US" b="1" smtClean="0">
                <a:latin typeface="Symbol" pitchFamily="18" charset="2"/>
                <a:cs typeface="Times New Roman" pitchFamily="18" charset="0"/>
              </a:rPr>
              <a:t>Q</a:t>
            </a:r>
            <a:r>
              <a:rPr lang="en-US" altLang="en-US" smtClean="0">
                <a:latin typeface="Times New Roman" pitchFamily="18" charset="0"/>
                <a:cs typeface="Times New Roman" pitchFamily="18" charset="0"/>
              </a:rPr>
              <a:t>(ln(</a:t>
            </a:r>
            <a:r>
              <a:rPr lang="en-US" altLang="en-US" i="1" smtClean="0">
                <a:latin typeface="Times New Roman" pitchFamily="18" charset="0"/>
                <a:cs typeface="Times New Roman" pitchFamily="18" charset="0"/>
              </a:rPr>
              <a:t>n</a:t>
            </a:r>
            <a:r>
              <a:rPr lang="en-US" altLang="en-US" smtClean="0">
                <a:latin typeface="Times New Roman" pitchFamily="18" charset="0"/>
                <a:cs typeface="Times New Roman" pitchFamily="18" charset="0"/>
              </a:rPr>
              <a:t>))</a:t>
            </a:r>
            <a:endParaRPr lang="en-US" altLang="en-US" smtClean="0">
              <a:latin typeface="Arial" charset="0"/>
              <a:cs typeface="Arial" charset="0"/>
            </a:endParaRPr>
          </a:p>
          <a:p>
            <a:pPr lvl="2"/>
            <a:r>
              <a:rPr lang="en-US" altLang="en-US" smtClean="0">
                <a:latin typeface="Arial" charset="0"/>
                <a:cs typeface="Arial" charset="0"/>
              </a:rPr>
              <a:t>Note that unlike AVL trees, we must always access a leaf node</a:t>
            </a:r>
            <a:endParaRPr lang="en-US" altLang="en-US" smtClean="0">
              <a:latin typeface="Times New Roman" pitchFamily="18" charset="0"/>
              <a:cs typeface="Times New Roman" pitchFamily="18" charset="0"/>
            </a:endParaRPr>
          </a:p>
          <a:p>
            <a:pPr>
              <a:buFontTx/>
              <a:buNone/>
            </a:pPr>
            <a:endParaRPr lang="en-US" altLang="en-US" smtClean="0">
              <a:latin typeface="Arial" charset="0"/>
              <a:cs typeface="Arial" charset="0"/>
            </a:endParaRPr>
          </a:p>
        </p:txBody>
      </p:sp>
    </p:spTree>
    <p:extLst>
      <p:ext uri="{BB962C8B-B14F-4D97-AF65-F5344CB8AC3E}">
        <p14:creationId xmlns:p14="http://schemas.microsoft.com/office/powerpoint/2010/main" val="51823013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ltLang="en-US" smtClean="0">
                <a:latin typeface="Arial" charset="0"/>
                <a:cs typeface="Arial" charset="0"/>
              </a:rPr>
              <a:t>Example</a:t>
            </a:r>
          </a:p>
        </p:txBody>
      </p:sp>
      <p:sp>
        <p:nvSpPr>
          <p:cNvPr id="59395"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Consider the following B+ tree</a:t>
            </a:r>
          </a:p>
          <a:p>
            <a:pPr lvl="1"/>
            <a:r>
              <a:rPr lang="en-US" altLang="en-US" i="1" smtClean="0">
                <a:latin typeface="Times New Roman" pitchFamily="18" charset="0"/>
                <a:cs typeface="Arial" charset="0"/>
              </a:rPr>
              <a:t>M</a:t>
            </a:r>
            <a:r>
              <a:rPr lang="en-US" altLang="en-US" smtClean="0">
                <a:latin typeface="Times New Roman" pitchFamily="18" charset="0"/>
                <a:cs typeface="Arial" charset="0"/>
              </a:rPr>
              <a:t> = 5</a:t>
            </a:r>
            <a:r>
              <a:rPr lang="en-US" altLang="en-US" smtClean="0">
                <a:latin typeface="Arial" charset="0"/>
                <a:cs typeface="Arial" charset="0"/>
              </a:rPr>
              <a:t>, </a:t>
            </a:r>
            <a:r>
              <a:rPr lang="en-US" altLang="en-US" i="1" smtClean="0">
                <a:latin typeface="Times New Roman" pitchFamily="18" charset="0"/>
                <a:cs typeface="Arial" charset="0"/>
              </a:rPr>
              <a:t>L</a:t>
            </a:r>
            <a:r>
              <a:rPr lang="en-US" altLang="en-US" smtClean="0">
                <a:latin typeface="Times New Roman" pitchFamily="18" charset="0"/>
                <a:cs typeface="Arial" charset="0"/>
              </a:rPr>
              <a:t> = 3</a:t>
            </a:r>
            <a:r>
              <a:rPr lang="en-US" altLang="en-US" smtClean="0">
                <a:latin typeface="Arial" charset="0"/>
                <a:cs typeface="Arial" charset="0"/>
              </a:rPr>
              <a:t> and </a:t>
            </a:r>
            <a:r>
              <a:rPr lang="en-US" altLang="en-US" smtClean="0">
                <a:latin typeface="Times New Roman" pitchFamily="18" charset="0"/>
                <a:cs typeface="Arial" charset="0"/>
              </a:rPr>
              <a:t>54</a:t>
            </a:r>
            <a:r>
              <a:rPr lang="en-US" altLang="en-US" smtClean="0">
                <a:latin typeface="Arial" charset="0"/>
                <a:cs typeface="Arial" charset="0"/>
              </a:rPr>
              <a:t> records</a:t>
            </a:r>
          </a:p>
        </p:txBody>
      </p:sp>
      <p:pic>
        <p:nvPicPr>
          <p:cNvPr id="59396" name="Picture 6" descr="C:\Users\dwharder\Desktop\vx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81124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7" descr="C:\Users\dwharder\Desktop\vx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itle 1"/>
          <p:cNvSpPr>
            <a:spLocks noGrp="1"/>
          </p:cNvSpPr>
          <p:nvPr>
            <p:ph type="title"/>
          </p:nvPr>
        </p:nvSpPr>
        <p:spPr/>
        <p:txBody>
          <a:bodyPr/>
          <a:lstStyle/>
          <a:p>
            <a:r>
              <a:rPr lang="en-CA" altLang="en-US" smtClean="0">
                <a:latin typeface="Arial" charset="0"/>
                <a:cs typeface="Arial" charset="0"/>
              </a:rPr>
              <a:t>Example</a:t>
            </a:r>
          </a:p>
        </p:txBody>
      </p:sp>
      <p:sp>
        <p:nvSpPr>
          <p:cNvPr id="60420"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root node guides the search for keys:</a:t>
            </a:r>
          </a:p>
          <a:p>
            <a:pPr lvl="1"/>
            <a:r>
              <a:rPr lang="en-CA" altLang="en-US" smtClean="0">
                <a:latin typeface="Arial" charset="0"/>
                <a:cs typeface="Arial" charset="0"/>
              </a:rPr>
              <a:t>The 1</a:t>
            </a:r>
            <a:r>
              <a:rPr lang="en-CA" altLang="en-US" baseline="30000" smtClean="0">
                <a:latin typeface="Arial" charset="0"/>
                <a:cs typeface="Arial" charset="0"/>
              </a:rPr>
              <a:t>st</a:t>
            </a:r>
            <a:r>
              <a:rPr lang="en-CA" altLang="en-US" smtClean="0">
                <a:latin typeface="Arial" charset="0"/>
                <a:cs typeface="Arial" charset="0"/>
              </a:rPr>
              <a:t> subtree contains all objects </a:t>
            </a:r>
            <a:r>
              <a:rPr lang="en-CA" altLang="en-US" i="1" smtClean="0">
                <a:latin typeface="Times New Roman" pitchFamily="18" charset="0"/>
                <a:cs typeface="Times New Roman" pitchFamily="18" charset="0"/>
              </a:rPr>
              <a:t>x</a:t>
            </a:r>
            <a:r>
              <a:rPr lang="en-CA" altLang="en-US" smtClean="0">
                <a:latin typeface="Times New Roman" pitchFamily="18" charset="0"/>
                <a:cs typeface="Times New Roman" pitchFamily="18" charset="0"/>
              </a:rPr>
              <a:t> &lt; 21</a:t>
            </a:r>
          </a:p>
          <a:p>
            <a:pPr lvl="1"/>
            <a:r>
              <a:rPr lang="en-CA" altLang="en-US" smtClean="0">
                <a:latin typeface="Arial" charset="0"/>
                <a:cs typeface="Arial" charset="0"/>
              </a:rPr>
              <a:t>The 2</a:t>
            </a:r>
            <a:r>
              <a:rPr lang="en-CA" altLang="en-US" baseline="30000" smtClean="0">
                <a:latin typeface="Arial" charset="0"/>
                <a:cs typeface="Arial" charset="0"/>
              </a:rPr>
              <a:t>nd</a:t>
            </a:r>
            <a:r>
              <a:rPr lang="en-CA" altLang="en-US" smtClean="0">
                <a:latin typeface="Arial" charset="0"/>
                <a:cs typeface="Arial" charset="0"/>
              </a:rPr>
              <a:t>, all objects </a:t>
            </a:r>
            <a:r>
              <a:rPr lang="en-CA" altLang="en-US" smtClean="0">
                <a:latin typeface="Times New Roman" pitchFamily="18" charset="0"/>
                <a:cs typeface="Times New Roman" pitchFamily="18" charset="0"/>
              </a:rPr>
              <a:t>21 </a:t>
            </a:r>
            <a:r>
              <a:rPr lang="en-CA" altLang="en-US" i="1" smtClean="0">
                <a:latin typeface="Times New Roman" pitchFamily="18" charset="0"/>
                <a:cs typeface="Times New Roman" pitchFamily="18" charset="0"/>
              </a:rPr>
              <a:t>≤</a:t>
            </a:r>
            <a:r>
              <a:rPr lang="en-CA" altLang="en-US" smtClean="0">
                <a:latin typeface="Times New Roman" pitchFamily="18" charset="0"/>
                <a:cs typeface="Times New Roman" pitchFamily="18" charset="0"/>
              </a:rPr>
              <a:t> </a:t>
            </a:r>
            <a:r>
              <a:rPr lang="en-CA" altLang="en-US" i="1" smtClean="0">
                <a:latin typeface="Times New Roman" pitchFamily="18" charset="0"/>
                <a:cs typeface="Times New Roman" pitchFamily="18" charset="0"/>
              </a:rPr>
              <a:t>x </a:t>
            </a:r>
            <a:r>
              <a:rPr lang="en-CA" altLang="en-US" smtClean="0">
                <a:latin typeface="Times New Roman" pitchFamily="18" charset="0"/>
                <a:cs typeface="Times New Roman" pitchFamily="18" charset="0"/>
              </a:rPr>
              <a:t>&lt; 49</a:t>
            </a:r>
          </a:p>
          <a:p>
            <a:pPr lvl="1"/>
            <a:r>
              <a:rPr lang="en-CA" altLang="en-US" smtClean="0">
                <a:latin typeface="Arial" charset="0"/>
                <a:cs typeface="Arial" charset="0"/>
              </a:rPr>
              <a:t>The 3</a:t>
            </a:r>
            <a:r>
              <a:rPr lang="en-CA" altLang="en-US" baseline="30000" smtClean="0">
                <a:latin typeface="Arial" charset="0"/>
                <a:cs typeface="Arial" charset="0"/>
              </a:rPr>
              <a:t>rd</a:t>
            </a:r>
            <a:r>
              <a:rPr lang="en-CA" altLang="en-US" smtClean="0">
                <a:latin typeface="Arial" charset="0"/>
                <a:cs typeface="Arial" charset="0"/>
              </a:rPr>
              <a:t>, all objects </a:t>
            </a:r>
            <a:r>
              <a:rPr lang="en-CA" altLang="en-US" smtClean="0">
                <a:latin typeface="Times New Roman" pitchFamily="18" charset="0"/>
                <a:cs typeface="Times New Roman" pitchFamily="18" charset="0"/>
              </a:rPr>
              <a:t>49 </a:t>
            </a:r>
            <a:r>
              <a:rPr lang="en-CA" altLang="en-US" i="1" smtClean="0">
                <a:latin typeface="Times New Roman" pitchFamily="18" charset="0"/>
                <a:cs typeface="Times New Roman" pitchFamily="18" charset="0"/>
              </a:rPr>
              <a:t>≤</a:t>
            </a:r>
            <a:r>
              <a:rPr lang="en-CA" altLang="en-US" smtClean="0">
                <a:latin typeface="Times New Roman" pitchFamily="18" charset="0"/>
                <a:cs typeface="Times New Roman" pitchFamily="18" charset="0"/>
              </a:rPr>
              <a:t> </a:t>
            </a:r>
            <a:r>
              <a:rPr lang="en-CA" altLang="en-US" i="1" smtClean="0">
                <a:latin typeface="Times New Roman" pitchFamily="18" charset="0"/>
                <a:cs typeface="Times New Roman" pitchFamily="18" charset="0"/>
              </a:rPr>
              <a:t>x </a:t>
            </a:r>
            <a:r>
              <a:rPr lang="en-CA" altLang="en-US" smtClean="0">
                <a:latin typeface="Times New Roman" pitchFamily="18" charset="0"/>
                <a:cs typeface="Times New Roman" pitchFamily="18" charset="0"/>
              </a:rPr>
              <a:t>&lt; 67</a:t>
            </a:r>
            <a:r>
              <a:rPr lang="en-CA" altLang="en-US" smtClean="0">
                <a:latin typeface="Arial" charset="0"/>
                <a:cs typeface="Arial" charset="0"/>
              </a:rPr>
              <a:t> and</a:t>
            </a:r>
            <a:endParaRPr lang="en-CA" altLang="en-US" smtClean="0">
              <a:latin typeface="Times New Roman" pitchFamily="18" charset="0"/>
              <a:cs typeface="Times New Roman" pitchFamily="18" charset="0"/>
            </a:endParaRPr>
          </a:p>
          <a:p>
            <a:pPr lvl="1"/>
            <a:r>
              <a:rPr lang="en-CA" altLang="en-US" smtClean="0">
                <a:latin typeface="Arial" charset="0"/>
                <a:cs typeface="Arial" charset="0"/>
              </a:rPr>
              <a:t>The 4</a:t>
            </a:r>
            <a:r>
              <a:rPr lang="en-CA" altLang="en-US" baseline="30000" smtClean="0">
                <a:latin typeface="Arial" charset="0"/>
                <a:cs typeface="Arial" charset="0"/>
              </a:rPr>
              <a:t>th</a:t>
            </a:r>
            <a:r>
              <a:rPr lang="en-CA" altLang="en-US" smtClean="0">
                <a:latin typeface="Arial" charset="0"/>
                <a:cs typeface="Arial" charset="0"/>
              </a:rPr>
              <a:t>, all objects </a:t>
            </a:r>
            <a:r>
              <a:rPr lang="en-CA" altLang="en-US" i="1" smtClean="0">
                <a:latin typeface="Times New Roman" pitchFamily="18" charset="0"/>
                <a:cs typeface="Times New Roman" pitchFamily="18" charset="0"/>
              </a:rPr>
              <a:t>x </a:t>
            </a:r>
            <a:r>
              <a:rPr lang="en-CA" altLang="en-US" smtClean="0">
                <a:latin typeface="Times New Roman" pitchFamily="18" charset="0"/>
                <a:cs typeface="Times New Roman" pitchFamily="18" charset="0"/>
              </a:rPr>
              <a:t>≥ 67</a:t>
            </a:r>
          </a:p>
          <a:p>
            <a:pPr lvl="1"/>
            <a:endParaRPr lang="en-CA" altLang="en-US" smtClean="0">
              <a:latin typeface="Times New Roman" pitchFamily="18" charset="0"/>
              <a:cs typeface="Times New Roman" pitchFamily="18" charset="0"/>
            </a:endParaRPr>
          </a:p>
        </p:txBody>
      </p:sp>
    </p:spTree>
    <p:extLst>
      <p:ext uri="{BB962C8B-B14F-4D97-AF65-F5344CB8AC3E}">
        <p14:creationId xmlns:p14="http://schemas.microsoft.com/office/powerpoint/2010/main" val="229286809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ltLang="en-US" smtClean="0">
                <a:latin typeface="Arial" charset="0"/>
                <a:cs typeface="Arial" charset="0"/>
              </a:rPr>
              <a:t>Find</a:t>
            </a:r>
          </a:p>
        </p:txBody>
      </p:sp>
      <p:sp>
        <p:nvSpPr>
          <p:cNvPr id="61443"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Searching for </a:t>
            </a:r>
            <a:r>
              <a:rPr lang="en-US" altLang="en-US" smtClean="0">
                <a:latin typeface="Times New Roman" pitchFamily="18" charset="0"/>
                <a:cs typeface="Times New Roman" pitchFamily="18" charset="0"/>
              </a:rPr>
              <a:t>14</a:t>
            </a:r>
            <a:r>
              <a:rPr lang="en-US" altLang="en-US" smtClean="0">
                <a:latin typeface="Arial" charset="0"/>
                <a:cs typeface="Arial" charset="0"/>
              </a:rPr>
              <a:t>:</a:t>
            </a:r>
          </a:p>
          <a:p>
            <a:pPr marL="800100" lvl="1" indent="-342900">
              <a:buFont typeface="Calibri" pitchFamily="34" charset="0"/>
              <a:buAutoNum type="alphaLcPeriod"/>
            </a:pPr>
            <a:r>
              <a:rPr lang="en-US" altLang="en-US" smtClean="0">
                <a:latin typeface="Times New Roman" pitchFamily="18" charset="0"/>
                <a:cs typeface="Times New Roman" pitchFamily="18" charset="0"/>
              </a:rPr>
              <a:t>14 &lt; 21</a:t>
            </a:r>
            <a:r>
              <a:rPr lang="en-US" altLang="en-US" smtClean="0">
                <a:latin typeface="Arial" charset="0"/>
                <a:cs typeface="Arial" charset="0"/>
              </a:rPr>
              <a:t>		check 1</a:t>
            </a:r>
            <a:r>
              <a:rPr lang="en-US" altLang="en-US" baseline="30000" smtClean="0">
                <a:latin typeface="Arial" charset="0"/>
                <a:cs typeface="Arial" charset="0"/>
              </a:rPr>
              <a:t>st</a:t>
            </a:r>
            <a:r>
              <a:rPr lang="en-US" altLang="en-US" smtClean="0">
                <a:latin typeface="Arial" charset="0"/>
                <a:cs typeface="Arial" charset="0"/>
              </a:rPr>
              <a:t> subtree</a:t>
            </a:r>
          </a:p>
          <a:p>
            <a:pPr marL="800100" lvl="1" indent="-342900">
              <a:buFont typeface="Calibri" pitchFamily="34" charset="0"/>
              <a:buAutoNum type="alphaLcPeriod"/>
            </a:pPr>
            <a:r>
              <a:rPr lang="en-US" altLang="en-US" smtClean="0">
                <a:latin typeface="Times New Roman" pitchFamily="18" charset="0"/>
                <a:cs typeface="Times New Roman" pitchFamily="18" charset="0"/>
              </a:rPr>
              <a:t>12 </a:t>
            </a:r>
            <a:r>
              <a:rPr lang="en-CA" altLang="en-US" smtClean="0">
                <a:latin typeface="Times New Roman" pitchFamily="18" charset="0"/>
                <a:cs typeface="Times New Roman" pitchFamily="18" charset="0"/>
              </a:rPr>
              <a:t>≤ 14 &lt; 18	</a:t>
            </a:r>
            <a:r>
              <a:rPr lang="en-US" altLang="en-US" smtClean="0">
                <a:latin typeface="Arial" charset="0"/>
                <a:cs typeface="Arial" charset="0"/>
              </a:rPr>
              <a:t>check 3</a:t>
            </a:r>
            <a:r>
              <a:rPr lang="en-US" altLang="en-US" baseline="30000" smtClean="0">
                <a:latin typeface="Arial" charset="0"/>
                <a:cs typeface="Arial" charset="0"/>
              </a:rPr>
              <a:t>rd</a:t>
            </a:r>
            <a:r>
              <a:rPr lang="en-US" altLang="en-US" smtClean="0">
                <a:latin typeface="Arial" charset="0"/>
                <a:cs typeface="Arial" charset="0"/>
              </a:rPr>
              <a:t> leaf block</a:t>
            </a:r>
            <a:endParaRPr lang="en-US" altLang="en-US" smtClean="0">
              <a:latin typeface="Times New Roman" pitchFamily="18" charset="0"/>
              <a:cs typeface="Times New Roman" pitchFamily="18" charset="0"/>
            </a:endParaRPr>
          </a:p>
        </p:txBody>
      </p:sp>
      <p:pic>
        <p:nvPicPr>
          <p:cNvPr id="61444" name="Picture 6" descr="C:\Users\dwharder\Desktop\vx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700895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ltLang="en-US" smtClean="0">
                <a:latin typeface="Arial" charset="0"/>
                <a:cs typeface="Arial" charset="0"/>
              </a:rPr>
              <a:t>Find</a:t>
            </a:r>
          </a:p>
        </p:txBody>
      </p:sp>
      <p:sp>
        <p:nvSpPr>
          <p:cNvPr id="62467"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Searching for </a:t>
            </a:r>
            <a:r>
              <a:rPr lang="en-US" altLang="en-US" smtClean="0">
                <a:latin typeface="Times New Roman" pitchFamily="18" charset="0"/>
                <a:cs typeface="Times New Roman" pitchFamily="18" charset="0"/>
              </a:rPr>
              <a:t>65</a:t>
            </a:r>
            <a:r>
              <a:rPr lang="en-US" altLang="en-US" smtClean="0">
                <a:latin typeface="Arial" charset="0"/>
                <a:cs typeface="Arial" charset="0"/>
              </a:rPr>
              <a:t>:</a:t>
            </a:r>
          </a:p>
          <a:p>
            <a:pPr marL="800100" lvl="1" indent="-342900">
              <a:buFont typeface="Calibri" pitchFamily="34" charset="0"/>
              <a:buAutoNum type="alphaLcPeriod"/>
            </a:pPr>
            <a:r>
              <a:rPr lang="en-US" altLang="en-US" smtClean="0">
                <a:latin typeface="Times New Roman" pitchFamily="18" charset="0"/>
                <a:cs typeface="Times New Roman" pitchFamily="18" charset="0"/>
              </a:rPr>
              <a:t>49 </a:t>
            </a:r>
            <a:r>
              <a:rPr lang="en-CA" altLang="en-US" smtClean="0">
                <a:latin typeface="Times New Roman" pitchFamily="18" charset="0"/>
                <a:cs typeface="Times New Roman" pitchFamily="18" charset="0"/>
              </a:rPr>
              <a:t>≤ 65 &lt; 67 </a:t>
            </a:r>
            <a:r>
              <a:rPr lang="en-US" altLang="en-US" smtClean="0">
                <a:latin typeface="Arial" charset="0"/>
                <a:cs typeface="Arial" charset="0"/>
              </a:rPr>
              <a:t>	check 3</a:t>
            </a:r>
            <a:r>
              <a:rPr lang="en-US" altLang="en-US" baseline="30000" smtClean="0">
                <a:latin typeface="Arial" charset="0"/>
                <a:cs typeface="Arial" charset="0"/>
              </a:rPr>
              <a:t>rd</a:t>
            </a:r>
            <a:r>
              <a:rPr lang="en-US" altLang="en-US" smtClean="0">
                <a:latin typeface="Arial" charset="0"/>
                <a:cs typeface="Arial" charset="0"/>
              </a:rPr>
              <a:t> subtree</a:t>
            </a:r>
          </a:p>
          <a:p>
            <a:pPr marL="800100" lvl="1" indent="-342900">
              <a:buFont typeface="Calibri" pitchFamily="34" charset="0"/>
              <a:buAutoNum type="alphaLcPeriod"/>
            </a:pPr>
            <a:r>
              <a:rPr lang="en-US" altLang="en-US" smtClean="0">
                <a:latin typeface="Times New Roman" pitchFamily="18" charset="0"/>
                <a:cs typeface="Times New Roman" pitchFamily="18" charset="0"/>
              </a:rPr>
              <a:t>63 </a:t>
            </a:r>
            <a:r>
              <a:rPr lang="en-CA" altLang="en-US" smtClean="0">
                <a:latin typeface="Times New Roman" pitchFamily="18" charset="0"/>
                <a:cs typeface="Times New Roman" pitchFamily="18" charset="0"/>
              </a:rPr>
              <a:t>≤ 65		</a:t>
            </a:r>
            <a:r>
              <a:rPr lang="en-US" altLang="en-US" smtClean="0">
                <a:latin typeface="Arial" charset="0"/>
                <a:cs typeface="Arial" charset="0"/>
              </a:rPr>
              <a:t>check 4</a:t>
            </a:r>
            <a:r>
              <a:rPr lang="en-US" altLang="en-US" baseline="30000" smtClean="0">
                <a:latin typeface="Arial" charset="0"/>
                <a:cs typeface="Arial" charset="0"/>
              </a:rPr>
              <a:t>th</a:t>
            </a:r>
            <a:r>
              <a:rPr lang="en-US" altLang="en-US" smtClean="0">
                <a:latin typeface="Arial" charset="0"/>
                <a:cs typeface="Arial" charset="0"/>
              </a:rPr>
              <a:t> leaf block</a:t>
            </a:r>
            <a:endParaRPr lang="en-US" altLang="en-US" smtClean="0">
              <a:latin typeface="Times New Roman" pitchFamily="18" charset="0"/>
              <a:cs typeface="Times New Roman" pitchFamily="18" charset="0"/>
            </a:endParaRPr>
          </a:p>
        </p:txBody>
      </p:sp>
      <p:pic>
        <p:nvPicPr>
          <p:cNvPr id="62468" name="Picture 6" descr="C:\Users\dwharder\Desktop\vx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253261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altLang="en-US" smtClean="0">
                <a:latin typeface="Arial" charset="0"/>
                <a:cs typeface="Arial" charset="0"/>
              </a:rPr>
              <a:t>Find</a:t>
            </a:r>
          </a:p>
        </p:txBody>
      </p:sp>
      <p:sp>
        <p:nvSpPr>
          <p:cNvPr id="63491"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Searching for </a:t>
            </a:r>
            <a:r>
              <a:rPr lang="en-US" altLang="en-US" smtClean="0">
                <a:latin typeface="Times New Roman" pitchFamily="18" charset="0"/>
                <a:cs typeface="Times New Roman" pitchFamily="18" charset="0"/>
              </a:rPr>
              <a:t>71</a:t>
            </a:r>
            <a:r>
              <a:rPr lang="en-US" altLang="en-US" smtClean="0">
                <a:latin typeface="Arial" charset="0"/>
                <a:cs typeface="Arial" charset="0"/>
              </a:rPr>
              <a:t>:</a:t>
            </a:r>
          </a:p>
          <a:p>
            <a:pPr marL="800100" lvl="1" indent="-342900">
              <a:buFont typeface="Calibri" pitchFamily="34" charset="0"/>
              <a:buAutoNum type="alphaLcPeriod"/>
            </a:pPr>
            <a:r>
              <a:rPr lang="en-US" altLang="en-US" smtClean="0">
                <a:latin typeface="Times New Roman" pitchFamily="18" charset="0"/>
                <a:cs typeface="Times New Roman" pitchFamily="18" charset="0"/>
              </a:rPr>
              <a:t>67 </a:t>
            </a:r>
            <a:r>
              <a:rPr lang="en-CA" altLang="en-US" smtClean="0">
                <a:latin typeface="Times New Roman" pitchFamily="18" charset="0"/>
                <a:cs typeface="Times New Roman" pitchFamily="18" charset="0"/>
              </a:rPr>
              <a:t>≤ 71 </a:t>
            </a:r>
            <a:r>
              <a:rPr lang="en-US" altLang="en-US" smtClean="0">
                <a:latin typeface="Arial" charset="0"/>
                <a:cs typeface="Arial" charset="0"/>
              </a:rPr>
              <a:t>		check 4</a:t>
            </a:r>
            <a:r>
              <a:rPr lang="en-US" altLang="en-US" baseline="30000" smtClean="0">
                <a:latin typeface="Arial" charset="0"/>
                <a:cs typeface="Arial" charset="0"/>
              </a:rPr>
              <a:t>th</a:t>
            </a:r>
            <a:r>
              <a:rPr lang="en-US" altLang="en-US" smtClean="0">
                <a:latin typeface="Arial" charset="0"/>
                <a:cs typeface="Arial" charset="0"/>
              </a:rPr>
              <a:t> subtree</a:t>
            </a:r>
          </a:p>
          <a:p>
            <a:pPr marL="800100" lvl="1" indent="-342900">
              <a:buFont typeface="Calibri" pitchFamily="34" charset="0"/>
              <a:buAutoNum type="alphaLcPeriod"/>
            </a:pPr>
            <a:r>
              <a:rPr lang="en-US" altLang="en-US" smtClean="0">
                <a:latin typeface="Times New Roman" pitchFamily="18" charset="0"/>
                <a:cs typeface="Times New Roman" pitchFamily="18" charset="0"/>
              </a:rPr>
              <a:t>71 </a:t>
            </a:r>
            <a:r>
              <a:rPr lang="en-CA" altLang="en-US" smtClean="0">
                <a:latin typeface="Times New Roman" pitchFamily="18" charset="0"/>
                <a:cs typeface="Times New Roman" pitchFamily="18" charset="0"/>
              </a:rPr>
              <a:t>&lt; 74		</a:t>
            </a:r>
            <a:r>
              <a:rPr lang="en-US" altLang="en-US" smtClean="0">
                <a:latin typeface="Arial" charset="0"/>
                <a:cs typeface="Arial" charset="0"/>
              </a:rPr>
              <a:t>check 1</a:t>
            </a:r>
            <a:r>
              <a:rPr lang="en-US" altLang="en-US" baseline="30000" smtClean="0">
                <a:latin typeface="Arial" charset="0"/>
                <a:cs typeface="Arial" charset="0"/>
              </a:rPr>
              <a:t>st</a:t>
            </a:r>
            <a:r>
              <a:rPr lang="en-US" altLang="en-US" smtClean="0">
                <a:latin typeface="Arial" charset="0"/>
                <a:cs typeface="Arial" charset="0"/>
              </a:rPr>
              <a:t> leaf block</a:t>
            </a:r>
            <a:endParaRPr lang="en-US" altLang="en-US" smtClean="0">
              <a:latin typeface="Times New Roman" pitchFamily="18" charset="0"/>
              <a:cs typeface="Times New Roman" pitchFamily="18" charset="0"/>
            </a:endParaRPr>
          </a:p>
        </p:txBody>
      </p:sp>
      <p:pic>
        <p:nvPicPr>
          <p:cNvPr id="63492" name="Picture 6" descr="C:\Users\dwharder\Desktop\vx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07590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ltLang="en-US" smtClean="0">
                <a:latin typeface="Arial" charset="0"/>
                <a:cs typeface="Arial" charset="0"/>
              </a:rPr>
              <a:t>Hard Drives</a:t>
            </a:r>
          </a:p>
        </p:txBody>
      </p:sp>
      <p:sp>
        <p:nvSpPr>
          <p:cNvPr id="9219"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Consider the one second it takes to retrieve a book from a bookshelf</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In </a:t>
            </a:r>
            <a:r>
              <a:rPr lang="en-US" altLang="en-US" smtClean="0">
                <a:latin typeface="Times New Roman" pitchFamily="18" charset="0"/>
                <a:cs typeface="Arial" charset="0"/>
              </a:rPr>
              <a:t>10</a:t>
            </a:r>
            <a:r>
              <a:rPr lang="en-US" altLang="en-US" baseline="30000" smtClean="0">
                <a:latin typeface="Times New Roman" pitchFamily="18" charset="0"/>
                <a:cs typeface="Arial" charset="0"/>
              </a:rPr>
              <a:t>7</a:t>
            </a:r>
            <a:r>
              <a:rPr lang="en-US" altLang="en-US" smtClean="0">
                <a:latin typeface="Times New Roman" pitchFamily="18" charset="0"/>
                <a:cs typeface="Arial" charset="0"/>
              </a:rPr>
              <a:t> s</a:t>
            </a:r>
            <a:r>
              <a:rPr lang="en-US" altLang="en-US" smtClean="0">
                <a:latin typeface="Arial" charset="0"/>
                <a:cs typeface="Arial" charset="0"/>
              </a:rPr>
              <a:t> (four months):</a:t>
            </a:r>
          </a:p>
          <a:p>
            <a:pPr lvl="1"/>
            <a:r>
              <a:rPr lang="en-US" altLang="en-US" smtClean="0">
                <a:latin typeface="Arial" charset="0"/>
                <a:cs typeface="Arial" charset="0"/>
              </a:rPr>
              <a:t>Walk from Waterloo to Ottawa</a:t>
            </a:r>
          </a:p>
          <a:p>
            <a:pPr lvl="1"/>
            <a:r>
              <a:rPr lang="en-US" altLang="en-US" smtClean="0">
                <a:latin typeface="Arial" charset="0"/>
                <a:cs typeface="Arial" charset="0"/>
              </a:rPr>
              <a:t>Pick up a book in the National Archives, and</a:t>
            </a:r>
          </a:p>
          <a:p>
            <a:pPr lvl="1"/>
            <a:r>
              <a:rPr lang="en-US" altLang="en-US" smtClean="0">
                <a:latin typeface="Arial" charset="0"/>
                <a:cs typeface="Arial" charset="0"/>
              </a:rPr>
              <a:t>Walk home with months to spare</a:t>
            </a:r>
          </a:p>
        </p:txBody>
      </p:sp>
    </p:spTree>
    <p:extLst>
      <p:ext uri="{BB962C8B-B14F-4D97-AF65-F5344CB8AC3E}">
        <p14:creationId xmlns:p14="http://schemas.microsoft.com/office/powerpoint/2010/main" val="2707146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ltLang="en-US" smtClean="0">
                <a:latin typeface="Arial" charset="0"/>
                <a:cs typeface="Arial" charset="0"/>
              </a:rPr>
              <a:t>Find</a:t>
            </a:r>
          </a:p>
        </p:txBody>
      </p:sp>
      <p:sp>
        <p:nvSpPr>
          <p:cNvPr id="64515"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The root node is always in main memory</a:t>
            </a:r>
          </a:p>
          <a:p>
            <a:endParaRPr lang="en-US" altLang="en-US" smtClean="0">
              <a:latin typeface="Arial" charset="0"/>
              <a:cs typeface="Arial" charset="0"/>
            </a:endParaRPr>
          </a:p>
          <a:p>
            <a:pPr>
              <a:buFont typeface="Arial" charset="0"/>
              <a:buNone/>
            </a:pPr>
            <a:r>
              <a:rPr lang="en-US" altLang="en-US" smtClean="0">
                <a:latin typeface="Arial" charset="0"/>
                <a:cs typeface="Arial" charset="0"/>
              </a:rPr>
              <a:t>	Each find required that 2 blocks be loaded into main memory</a:t>
            </a:r>
          </a:p>
          <a:p>
            <a:pPr lvl="1"/>
            <a:r>
              <a:rPr lang="en-US" altLang="en-US" smtClean="0">
                <a:latin typeface="Arial" charset="0"/>
                <a:cs typeface="Arial" charset="0"/>
              </a:rPr>
              <a:t>Total time: </a:t>
            </a:r>
            <a:r>
              <a:rPr lang="en-US" altLang="en-US" smtClean="0">
                <a:latin typeface="Times New Roman" pitchFamily="18" charset="0"/>
                <a:cs typeface="Times New Roman" pitchFamily="18" charset="0"/>
              </a:rPr>
              <a:t>20 ms</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If the associated record is modified, the leaf block must be saved</a:t>
            </a:r>
          </a:p>
          <a:p>
            <a:pPr lvl="1"/>
            <a:r>
              <a:rPr lang="en-US" altLang="en-US" smtClean="0">
                <a:latin typeface="Arial" charset="0"/>
                <a:cs typeface="Arial" charset="0"/>
              </a:rPr>
              <a:t>Total time: </a:t>
            </a:r>
            <a:r>
              <a:rPr lang="en-US" altLang="en-US" smtClean="0">
                <a:latin typeface="Times New Roman" pitchFamily="18" charset="0"/>
                <a:cs typeface="Times New Roman" pitchFamily="18" charset="0"/>
              </a:rPr>
              <a:t>30 ms</a:t>
            </a:r>
          </a:p>
        </p:txBody>
      </p:sp>
    </p:spTree>
    <p:extLst>
      <p:ext uri="{BB962C8B-B14F-4D97-AF65-F5344CB8AC3E}">
        <p14:creationId xmlns:p14="http://schemas.microsoft.com/office/powerpoint/2010/main" val="119101910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altLang="en-US" smtClean="0">
                <a:latin typeface="Arial" charset="0"/>
                <a:cs typeface="Arial" charset="0"/>
              </a:rPr>
              <a:t>Insert</a:t>
            </a:r>
          </a:p>
        </p:txBody>
      </p:sp>
      <p:sp>
        <p:nvSpPr>
          <p:cNvPr id="65539"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Suppose we insert a new record into the B+ tree</a:t>
            </a:r>
          </a:p>
          <a:p>
            <a:pPr lvl="1"/>
            <a:r>
              <a:rPr lang="en-US" altLang="en-US" smtClean="0">
                <a:latin typeface="Arial" charset="0"/>
                <a:cs typeface="Arial" charset="0"/>
              </a:rPr>
              <a:t>Follow the same search pattern as find</a:t>
            </a:r>
          </a:p>
          <a:p>
            <a:pPr lvl="1"/>
            <a:r>
              <a:rPr lang="en-US" altLang="en-US" smtClean="0">
                <a:latin typeface="Arial" charset="0"/>
                <a:cs typeface="Arial" charset="0"/>
              </a:rPr>
              <a:t>If the record is not in the corresponding leaf block, add it and save the block</a:t>
            </a:r>
          </a:p>
          <a:p>
            <a:pPr lvl="1"/>
            <a:r>
              <a:rPr lang="en-US" altLang="en-US" smtClean="0">
                <a:latin typeface="Arial" charset="0"/>
                <a:cs typeface="Arial" charset="0"/>
              </a:rPr>
              <a:t>If the leaf block is full, split it into two leaf blocks with the records split between the two nodes</a:t>
            </a:r>
          </a:p>
          <a:p>
            <a:pPr lvl="2"/>
            <a:r>
              <a:rPr lang="en-US" altLang="en-US" smtClean="0">
                <a:latin typeface="Arial" charset="0"/>
                <a:cs typeface="Arial" charset="0"/>
              </a:rPr>
              <a:t>Each leaf block is guaranteed to be at least half full</a:t>
            </a:r>
          </a:p>
          <a:p>
            <a:pPr lvl="1"/>
            <a:r>
              <a:rPr lang="en-US" altLang="en-US" smtClean="0">
                <a:latin typeface="Arial" charset="0"/>
                <a:cs typeface="Arial" charset="0"/>
              </a:rPr>
              <a:t>It is necessary to update the parent</a:t>
            </a:r>
            <a:endParaRPr lang="en-US" altLang="en-US" smtClean="0">
              <a:latin typeface="Times New Roman" pitchFamily="18" charset="0"/>
              <a:cs typeface="Times New Roman" pitchFamily="18" charset="0"/>
            </a:endParaRPr>
          </a:p>
        </p:txBody>
      </p:sp>
    </p:spTree>
    <p:extLst>
      <p:ext uri="{BB962C8B-B14F-4D97-AF65-F5344CB8AC3E}">
        <p14:creationId xmlns:p14="http://schemas.microsoft.com/office/powerpoint/2010/main" val="278865769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CA" altLang="en-US" smtClean="0">
                <a:latin typeface="Arial" charset="0"/>
                <a:cs typeface="Arial" charset="0"/>
              </a:rPr>
              <a:t>Insert</a:t>
            </a:r>
            <a:endParaRPr lang="en-US" altLang="en-US" smtClean="0">
              <a:latin typeface="Arial" charset="0"/>
              <a:cs typeface="Arial" charset="0"/>
            </a:endParaRPr>
          </a:p>
        </p:txBody>
      </p:sp>
      <p:sp>
        <p:nvSpPr>
          <p:cNvPr id="66563"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Suppose we insert 55</a:t>
            </a:r>
          </a:p>
          <a:p>
            <a:pPr marL="800100" lvl="1" indent="-342900">
              <a:buFont typeface="Calibri" pitchFamily="34" charset="0"/>
              <a:buAutoNum type="alphaLcPeriod"/>
            </a:pPr>
            <a:r>
              <a:rPr lang="en-US" altLang="en-US" smtClean="0">
                <a:latin typeface="Times New Roman" pitchFamily="18" charset="0"/>
                <a:cs typeface="Times New Roman" pitchFamily="18" charset="0"/>
              </a:rPr>
              <a:t>49 </a:t>
            </a:r>
            <a:r>
              <a:rPr lang="en-CA" altLang="en-US" smtClean="0">
                <a:latin typeface="Times New Roman" pitchFamily="18" charset="0"/>
                <a:cs typeface="Times New Roman" pitchFamily="18" charset="0"/>
              </a:rPr>
              <a:t>≤ 55 &lt; 67 </a:t>
            </a:r>
            <a:r>
              <a:rPr lang="en-US" altLang="en-US" smtClean="0">
                <a:latin typeface="Arial" charset="0"/>
                <a:cs typeface="Arial" charset="0"/>
              </a:rPr>
              <a:t>	check 3</a:t>
            </a:r>
            <a:r>
              <a:rPr lang="en-US" altLang="en-US" baseline="30000" smtClean="0">
                <a:latin typeface="Arial" charset="0"/>
                <a:cs typeface="Arial" charset="0"/>
              </a:rPr>
              <a:t>rd</a:t>
            </a:r>
            <a:r>
              <a:rPr lang="en-US" altLang="en-US" smtClean="0">
                <a:latin typeface="Arial" charset="0"/>
                <a:cs typeface="Arial" charset="0"/>
              </a:rPr>
              <a:t> subtree</a:t>
            </a:r>
          </a:p>
          <a:p>
            <a:pPr marL="800100" lvl="1" indent="-342900">
              <a:buFont typeface="Calibri" pitchFamily="34" charset="0"/>
              <a:buAutoNum type="alphaLcPeriod"/>
            </a:pPr>
            <a:r>
              <a:rPr lang="en-US" altLang="en-US" smtClean="0">
                <a:latin typeface="Times New Roman" pitchFamily="18" charset="0"/>
                <a:cs typeface="Times New Roman" pitchFamily="18" charset="0"/>
              </a:rPr>
              <a:t>54 </a:t>
            </a:r>
            <a:r>
              <a:rPr lang="en-CA" altLang="en-US" smtClean="0">
                <a:latin typeface="Times New Roman" pitchFamily="18" charset="0"/>
                <a:cs typeface="Times New Roman" pitchFamily="18" charset="0"/>
              </a:rPr>
              <a:t>≤ 55 &lt; 58	</a:t>
            </a:r>
            <a:r>
              <a:rPr lang="en-US" altLang="en-US" smtClean="0">
                <a:latin typeface="Arial" charset="0"/>
                <a:cs typeface="Arial" charset="0"/>
              </a:rPr>
              <a:t>check 2</a:t>
            </a:r>
            <a:r>
              <a:rPr lang="en-US" altLang="en-US" baseline="30000" smtClean="0">
                <a:latin typeface="Arial" charset="0"/>
                <a:cs typeface="Arial" charset="0"/>
              </a:rPr>
              <a:t>nd</a:t>
            </a:r>
            <a:r>
              <a:rPr lang="en-US" altLang="en-US" smtClean="0">
                <a:latin typeface="Arial" charset="0"/>
                <a:cs typeface="Arial" charset="0"/>
              </a:rPr>
              <a:t> leaf block</a:t>
            </a:r>
            <a:endParaRPr lang="en-US" altLang="en-US" smtClean="0">
              <a:latin typeface="Times New Roman" pitchFamily="18" charset="0"/>
              <a:cs typeface="Times New Roman" pitchFamily="18" charset="0"/>
            </a:endParaRPr>
          </a:p>
        </p:txBody>
      </p:sp>
      <p:pic>
        <p:nvPicPr>
          <p:cNvPr id="66564" name="Picture 6" descr="C:\Users\dwharder\Desktop\vx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963477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CA" altLang="en-US" smtClean="0">
                <a:latin typeface="Arial" charset="0"/>
                <a:cs typeface="Arial" charset="0"/>
              </a:rPr>
              <a:t>Insert</a:t>
            </a:r>
            <a:endParaRPr lang="en-US" altLang="en-US" smtClean="0">
              <a:latin typeface="Arial" charset="0"/>
              <a:cs typeface="Arial" charset="0"/>
            </a:endParaRPr>
          </a:p>
        </p:txBody>
      </p:sp>
      <p:sp>
        <p:nvSpPr>
          <p:cNvPr id="67587"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a:t>
            </a:r>
            <a:r>
              <a:rPr lang="en-CA" altLang="en-US" smtClean="0">
                <a:latin typeface="Arial" charset="0"/>
                <a:cs typeface="Arial" charset="0"/>
              </a:rPr>
              <a:t>55 is not in this leaf block and the block is not full</a:t>
            </a:r>
          </a:p>
          <a:p>
            <a:pPr lvl="1"/>
            <a:r>
              <a:rPr lang="en-CA" altLang="en-US" smtClean="0">
                <a:latin typeface="Arial" charset="0"/>
                <a:cs typeface="Arial" charset="0"/>
              </a:rPr>
              <a:t>We add it by doing an </a:t>
            </a:r>
            <a:r>
              <a:rPr lang="en-CA" altLang="en-US" smtClean="0">
                <a:latin typeface="Times New Roman" pitchFamily="18" charset="0"/>
                <a:cs typeface="Times New Roman" pitchFamily="18" charset="0"/>
              </a:rPr>
              <a:t>O(</a:t>
            </a:r>
            <a:r>
              <a:rPr lang="en-CA" altLang="en-US" i="1" smtClean="0">
                <a:latin typeface="Times New Roman" pitchFamily="18" charset="0"/>
                <a:cs typeface="Times New Roman" pitchFamily="18" charset="0"/>
              </a:rPr>
              <a:t>L</a:t>
            </a:r>
            <a:r>
              <a:rPr lang="en-CA" altLang="en-US" smtClean="0">
                <a:latin typeface="Times New Roman" pitchFamily="18" charset="0"/>
                <a:cs typeface="Times New Roman" pitchFamily="18" charset="0"/>
              </a:rPr>
              <a:t>)</a:t>
            </a:r>
            <a:r>
              <a:rPr lang="en-CA" altLang="en-US" smtClean="0">
                <a:latin typeface="Arial" charset="0"/>
                <a:cs typeface="Arial" charset="0"/>
              </a:rPr>
              <a:t> insertion into the array</a:t>
            </a:r>
          </a:p>
        </p:txBody>
      </p:sp>
      <p:pic>
        <p:nvPicPr>
          <p:cNvPr id="67588" name="Picture 5" descr="C:\Users\dwharder\Desktop\vx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590012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CA" altLang="en-US" smtClean="0">
                <a:latin typeface="Arial" charset="0"/>
                <a:cs typeface="Arial" charset="0"/>
              </a:rPr>
              <a:t>Insert</a:t>
            </a:r>
          </a:p>
        </p:txBody>
      </p:sp>
      <p:sp>
        <p:nvSpPr>
          <p:cNvPr id="68611"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modified leaf block must now be saved to the hard drive</a:t>
            </a:r>
          </a:p>
        </p:txBody>
      </p:sp>
      <p:pic>
        <p:nvPicPr>
          <p:cNvPr id="68612" name="Picture 4" descr="C:\Users\dwharder\Desktop\vx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642028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CA" altLang="en-US" smtClean="0">
                <a:latin typeface="Arial" charset="0"/>
                <a:cs typeface="Arial" charset="0"/>
              </a:rPr>
              <a:t>Insert</a:t>
            </a:r>
          </a:p>
        </p:txBody>
      </p:sp>
      <p:sp>
        <p:nvSpPr>
          <p:cNvPr id="69635" name="Content Placeholder 2"/>
          <p:cNvSpPr>
            <a:spLocks noGrp="1"/>
          </p:cNvSpPr>
          <p:nvPr>
            <p:ph idx="1"/>
          </p:nvPr>
        </p:nvSpPr>
        <p:spPr/>
        <p:txBody>
          <a:bodyPr/>
          <a:lstStyle/>
          <a:p>
            <a:pPr>
              <a:buFont typeface="Arial" charset="0"/>
              <a:buNone/>
            </a:pPr>
            <a:r>
              <a:rPr lang="en-CA" altLang="en-US" smtClean="0">
                <a:latin typeface="Arial" charset="0"/>
                <a:cs typeface="Arial" charset="0"/>
              </a:rPr>
              <a:t>	</a:t>
            </a:r>
            <a:r>
              <a:rPr lang="en-US" altLang="en-US" smtClean="0">
                <a:latin typeface="Arial" charset="0"/>
                <a:cs typeface="Arial" charset="0"/>
              </a:rPr>
              <a:t>Next, insert 87</a:t>
            </a:r>
          </a:p>
          <a:p>
            <a:pPr marL="800100" lvl="1" indent="-342900">
              <a:buFont typeface="Calibri" pitchFamily="34" charset="0"/>
              <a:buAutoNum type="alphaLcPeriod"/>
            </a:pPr>
            <a:r>
              <a:rPr lang="en-US" altLang="en-US" smtClean="0">
                <a:latin typeface="Times New Roman" pitchFamily="18" charset="0"/>
                <a:cs typeface="Times New Roman" pitchFamily="18" charset="0"/>
              </a:rPr>
              <a:t>67 </a:t>
            </a:r>
            <a:r>
              <a:rPr lang="en-CA" altLang="en-US" smtClean="0">
                <a:latin typeface="Times New Roman" pitchFamily="18" charset="0"/>
                <a:cs typeface="Times New Roman" pitchFamily="18" charset="0"/>
              </a:rPr>
              <a:t>≤ 87</a:t>
            </a:r>
            <a:r>
              <a:rPr lang="en-US" altLang="en-US" smtClean="0">
                <a:latin typeface="Arial" charset="0"/>
                <a:cs typeface="Arial" charset="0"/>
              </a:rPr>
              <a:t>		check 4</a:t>
            </a:r>
            <a:r>
              <a:rPr lang="en-US" altLang="en-US" baseline="30000" smtClean="0">
                <a:latin typeface="Arial" charset="0"/>
                <a:cs typeface="Arial" charset="0"/>
              </a:rPr>
              <a:t>th</a:t>
            </a:r>
            <a:r>
              <a:rPr lang="en-US" altLang="en-US" smtClean="0">
                <a:latin typeface="Arial" charset="0"/>
                <a:cs typeface="Arial" charset="0"/>
              </a:rPr>
              <a:t> subtree</a:t>
            </a:r>
          </a:p>
          <a:p>
            <a:pPr marL="800100" lvl="1" indent="-342900">
              <a:buFont typeface="Calibri" pitchFamily="34" charset="0"/>
              <a:buAutoNum type="alphaLcPeriod"/>
            </a:pPr>
            <a:r>
              <a:rPr lang="en-US" altLang="en-US" smtClean="0">
                <a:latin typeface="Times New Roman" pitchFamily="18" charset="0"/>
                <a:cs typeface="Times New Roman" pitchFamily="18" charset="0"/>
              </a:rPr>
              <a:t>85 </a:t>
            </a:r>
            <a:r>
              <a:rPr lang="en-CA" altLang="en-US" smtClean="0">
                <a:latin typeface="Times New Roman" pitchFamily="18" charset="0"/>
                <a:cs typeface="Times New Roman" pitchFamily="18" charset="0"/>
              </a:rPr>
              <a:t>≤ 87 &lt; 91	</a:t>
            </a:r>
            <a:r>
              <a:rPr lang="en-US" altLang="en-US" smtClean="0">
                <a:latin typeface="Arial" charset="0"/>
                <a:cs typeface="Arial" charset="0"/>
              </a:rPr>
              <a:t>check 4</a:t>
            </a:r>
            <a:r>
              <a:rPr lang="en-US" altLang="en-US" baseline="30000" smtClean="0">
                <a:latin typeface="Arial" charset="0"/>
                <a:cs typeface="Arial" charset="0"/>
              </a:rPr>
              <a:t>th</a:t>
            </a:r>
            <a:r>
              <a:rPr lang="en-US" altLang="en-US" smtClean="0">
                <a:latin typeface="Arial" charset="0"/>
                <a:cs typeface="Arial" charset="0"/>
              </a:rPr>
              <a:t> leaf block</a:t>
            </a:r>
            <a:endParaRPr lang="en-US" altLang="en-US" smtClean="0">
              <a:latin typeface="Times New Roman" pitchFamily="18" charset="0"/>
              <a:cs typeface="Times New Roman" pitchFamily="18" charset="0"/>
            </a:endParaRPr>
          </a:p>
          <a:p>
            <a:pPr>
              <a:buFont typeface="Arial" charset="0"/>
              <a:buNone/>
            </a:pPr>
            <a:endParaRPr lang="en-CA" altLang="en-US" smtClean="0">
              <a:latin typeface="Arial" charset="0"/>
              <a:cs typeface="Arial" charset="0"/>
            </a:endParaRPr>
          </a:p>
        </p:txBody>
      </p:sp>
      <p:pic>
        <p:nvPicPr>
          <p:cNvPr id="69636" name="Picture 6" descr="C:\Users\dwharder\Desktop\vx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3006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CA" altLang="en-US" smtClean="0">
                <a:latin typeface="Arial" charset="0"/>
                <a:cs typeface="Arial" charset="0"/>
              </a:rPr>
              <a:t>Insert</a:t>
            </a:r>
          </a:p>
        </p:txBody>
      </p:sp>
      <p:sp>
        <p:nvSpPr>
          <p:cNvPr id="70659" name="Content Placeholder 2"/>
          <p:cNvSpPr>
            <a:spLocks noGrp="1"/>
          </p:cNvSpPr>
          <p:nvPr>
            <p:ph idx="1"/>
          </p:nvPr>
        </p:nvSpPr>
        <p:spPr/>
        <p:txBody>
          <a:bodyPr/>
          <a:lstStyle/>
          <a:p>
            <a:pPr>
              <a:buFont typeface="Arial" charset="0"/>
              <a:buNone/>
            </a:pPr>
            <a:r>
              <a:rPr lang="en-CA" altLang="en-US" smtClean="0">
                <a:latin typeface="Arial" charset="0"/>
                <a:cs typeface="Arial" charset="0"/>
              </a:rPr>
              <a:t>	Again, the leaf block is not full, so we add it</a:t>
            </a:r>
          </a:p>
        </p:txBody>
      </p:sp>
      <p:pic>
        <p:nvPicPr>
          <p:cNvPr id="70660" name="Picture 5" descr="C:\Users\dwharder\Desktop\vx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406995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ltLang="en-US" smtClean="0">
                <a:latin typeface="Arial" charset="0"/>
                <a:cs typeface="Arial" charset="0"/>
              </a:rPr>
              <a:t>Insert</a:t>
            </a:r>
          </a:p>
        </p:txBody>
      </p:sp>
      <p:sp>
        <p:nvSpPr>
          <p:cNvPr id="71683"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As long as the corresponding leaf node is not full, insertion is similar to a find followed by a write</a:t>
            </a:r>
          </a:p>
          <a:p>
            <a:pPr lvl="1"/>
            <a:r>
              <a:rPr lang="en-US" altLang="en-US" smtClean="0">
                <a:latin typeface="Arial" charset="0"/>
                <a:cs typeface="Arial" charset="0"/>
              </a:rPr>
              <a:t>The insertion itself may be </a:t>
            </a:r>
            <a:r>
              <a:rPr lang="en-US" altLang="en-US" smtClean="0">
                <a:latin typeface="Times New Roman" pitchFamily="18" charset="0"/>
                <a:cs typeface="Arial" charset="0"/>
              </a:rPr>
              <a:t>O(</a:t>
            </a:r>
            <a:r>
              <a:rPr lang="en-US" altLang="en-US" i="1" smtClean="0">
                <a:latin typeface="Times New Roman" pitchFamily="18" charset="0"/>
                <a:cs typeface="Arial" charset="0"/>
              </a:rPr>
              <a:t>L</a:t>
            </a:r>
            <a:r>
              <a:rPr lang="en-US" altLang="en-US" smtClean="0">
                <a:latin typeface="Times New Roman" pitchFamily="18" charset="0"/>
                <a:cs typeface="Arial" charset="0"/>
              </a:rPr>
              <a:t>)</a:t>
            </a:r>
            <a:r>
              <a:rPr lang="en-US" altLang="en-US" smtClean="0">
                <a:latin typeface="Arial" charset="0"/>
                <a:cs typeface="Arial" charset="0"/>
              </a:rPr>
              <a:t>, but this is trivial relative to the time required to perform even one write to the disk</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Total time:  </a:t>
            </a:r>
            <a:r>
              <a:rPr lang="en-US" altLang="en-US" smtClean="0">
                <a:latin typeface="Times New Roman" pitchFamily="18" charset="0"/>
                <a:cs typeface="Arial" charset="0"/>
              </a:rPr>
              <a:t>20 ms + 10 ms = 30 ms</a:t>
            </a:r>
          </a:p>
        </p:txBody>
      </p:sp>
    </p:spTree>
    <p:extLst>
      <p:ext uri="{BB962C8B-B14F-4D97-AF65-F5344CB8AC3E}">
        <p14:creationId xmlns:p14="http://schemas.microsoft.com/office/powerpoint/2010/main" val="46897450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CA" altLang="en-US" smtClean="0">
                <a:latin typeface="Arial" charset="0"/>
                <a:cs typeface="Arial" charset="0"/>
              </a:rPr>
              <a:t>Insert</a:t>
            </a:r>
          </a:p>
        </p:txBody>
      </p:sp>
      <p:sp>
        <p:nvSpPr>
          <p:cNvPr id="72707" name="Content Placeholder 2"/>
          <p:cNvSpPr>
            <a:spLocks noGrp="1"/>
          </p:cNvSpPr>
          <p:nvPr>
            <p:ph idx="1"/>
          </p:nvPr>
        </p:nvSpPr>
        <p:spPr/>
        <p:txBody>
          <a:bodyPr/>
          <a:lstStyle/>
          <a:p>
            <a:pPr>
              <a:buFont typeface="Arial" charset="0"/>
              <a:buNone/>
            </a:pPr>
            <a:r>
              <a:rPr lang="en-CA" altLang="en-US" smtClean="0">
                <a:latin typeface="Arial" charset="0"/>
                <a:cs typeface="Arial" charset="0"/>
              </a:rPr>
              <a:t>	Consider inserting 60</a:t>
            </a:r>
          </a:p>
        </p:txBody>
      </p:sp>
      <p:pic>
        <p:nvPicPr>
          <p:cNvPr id="72708" name="Picture 9" descr="C:\Users\dwharder\Desktop\vx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217961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CA" altLang="en-US" smtClean="0">
                <a:latin typeface="Arial" charset="0"/>
                <a:cs typeface="Arial" charset="0"/>
              </a:rPr>
              <a:t>Insert</a:t>
            </a:r>
          </a:p>
        </p:txBody>
      </p:sp>
      <p:sp>
        <p:nvSpPr>
          <p:cNvPr id="73731" name="Content Placeholder 2"/>
          <p:cNvSpPr>
            <a:spLocks noGrp="1"/>
          </p:cNvSpPr>
          <p:nvPr>
            <p:ph idx="1"/>
          </p:nvPr>
        </p:nvSpPr>
        <p:spPr/>
        <p:txBody>
          <a:bodyPr/>
          <a:lstStyle/>
          <a:p>
            <a:pPr>
              <a:buFont typeface="Arial" charset="0"/>
              <a:buNone/>
            </a:pPr>
            <a:r>
              <a:rPr lang="en-CA" altLang="en-US" smtClean="0">
                <a:latin typeface="Arial" charset="0"/>
                <a:cs typeface="Arial" charset="0"/>
              </a:rPr>
              <a:t>	Consider inserting 60</a:t>
            </a:r>
          </a:p>
        </p:txBody>
      </p:sp>
      <p:pic>
        <p:nvPicPr>
          <p:cNvPr id="73732" name="Picture 10" descr="C:\Users\dwharder\Desktop\vx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40932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en-US" smtClean="0">
                <a:latin typeface="Arial" charset="0"/>
                <a:cs typeface="Arial" charset="0"/>
              </a:rPr>
              <a:t>Hard Drives</a:t>
            </a:r>
          </a:p>
        </p:txBody>
      </p:sp>
      <p:sp>
        <p:nvSpPr>
          <p:cNvPr id="10243"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No wonder Marvin </a:t>
            </a:r>
            <a:r>
              <a:rPr lang="en-US" altLang="en-US" i="1" smtClean="0">
                <a:latin typeface="Arial" charset="0"/>
                <a:cs typeface="Arial" charset="0"/>
              </a:rPr>
              <a:t>the Paranoid Android</a:t>
            </a:r>
            <a:r>
              <a:rPr lang="en-US" altLang="en-US" smtClean="0">
                <a:latin typeface="Arial" charset="0"/>
                <a:cs typeface="Arial" charset="0"/>
              </a:rPr>
              <a:t> is always bored when he deals with humans</a:t>
            </a:r>
          </a:p>
          <a:p>
            <a:pPr lvl="1"/>
            <a:r>
              <a:rPr lang="en-US" altLang="en-US" smtClean="0">
                <a:latin typeface="Arial" charset="0"/>
                <a:cs typeface="Arial" charset="0"/>
              </a:rPr>
              <a:t>1 Hz</a:t>
            </a:r>
          </a:p>
          <a:p>
            <a:pPr lvl="1"/>
            <a:r>
              <a:rPr lang="en-US" altLang="en-US" smtClean="0">
                <a:latin typeface="Arial" charset="0"/>
                <a:cs typeface="Arial" charset="0"/>
              </a:rPr>
              <a:t>10 Hz if typing</a:t>
            </a:r>
          </a:p>
        </p:txBody>
      </p:sp>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0" y="2852738"/>
            <a:ext cx="4389438"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Rectangle 5"/>
          <p:cNvSpPr>
            <a:spLocks noChangeArrowheads="1"/>
          </p:cNvSpPr>
          <p:nvPr/>
        </p:nvSpPr>
        <p:spPr bwMode="auto">
          <a:xfrm>
            <a:off x="5508625" y="6288088"/>
            <a:ext cx="3375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a:solidFill>
                  <a:schemeClr val="tx1"/>
                </a:solidFill>
                <a:latin typeface="Arial" charset="0"/>
                <a:cs typeface="Arial" charset="0"/>
              </a:defRPr>
            </a:lvl2pPr>
            <a:lvl3pPr marL="1143000" indent="-228600" eaLnBrk="0" hangingPunct="0">
              <a:spcBef>
                <a:spcPct val="20000"/>
              </a:spcBef>
              <a:buFont typeface="Arial" charset="0"/>
              <a:buChar char="•"/>
              <a:defRPr sz="1600">
                <a:solidFill>
                  <a:schemeClr val="tx1"/>
                </a:solidFill>
                <a:latin typeface="Arial" charset="0"/>
                <a:cs typeface="Arial" charset="0"/>
              </a:defRPr>
            </a:lvl3pPr>
            <a:lvl4pPr marL="1600200" indent="-228600" eaLnBrk="0" hangingPunct="0">
              <a:spcBef>
                <a:spcPct val="20000"/>
              </a:spcBef>
              <a:buFont typeface="Arial" charset="0"/>
              <a:buChar char="–"/>
              <a:defRPr sz="1400">
                <a:solidFill>
                  <a:schemeClr val="tx1"/>
                </a:solidFill>
                <a:latin typeface="Arial" charset="0"/>
                <a:cs typeface="Arial" charset="0"/>
              </a:defRPr>
            </a:lvl4pPr>
            <a:lvl5pPr marL="2057400" indent="-228600" eaLnBrk="0" hangingPunct="0">
              <a:spcBef>
                <a:spcPct val="20000"/>
              </a:spcBef>
              <a:buFont typeface="Arial" charset="0"/>
              <a:buChar char="»"/>
              <a:defRPr sz="14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1400">
                <a:solidFill>
                  <a:schemeClr val="tx1"/>
                </a:solidFill>
                <a:latin typeface="Arial" charset="0"/>
                <a:cs typeface="Arial" charset="0"/>
              </a:defRPr>
            </a:lvl9pPr>
          </a:lstStyle>
          <a:p>
            <a:pPr eaLnBrk="1" hangingPunct="1">
              <a:spcBef>
                <a:spcPct val="0"/>
              </a:spcBef>
              <a:buFontTx/>
              <a:buNone/>
            </a:pPr>
            <a:r>
              <a:rPr lang="en-US" altLang="en-US" sz="1800">
                <a:solidFill>
                  <a:schemeClr val="bg2"/>
                </a:solidFill>
              </a:rPr>
              <a:t>Copyright © 1982 by the B.B.C.</a:t>
            </a:r>
          </a:p>
        </p:txBody>
      </p:sp>
    </p:spTree>
    <p:extLst>
      <p:ext uri="{BB962C8B-B14F-4D97-AF65-F5344CB8AC3E}">
        <p14:creationId xmlns:p14="http://schemas.microsoft.com/office/powerpoint/2010/main" val="13271338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CA" altLang="en-US" smtClean="0">
                <a:latin typeface="Arial" charset="0"/>
                <a:cs typeface="Arial" charset="0"/>
              </a:rPr>
              <a:t>Insert</a:t>
            </a:r>
          </a:p>
        </p:txBody>
      </p:sp>
      <p:sp>
        <p:nvSpPr>
          <p:cNvPr id="74755" name="Content Placeholder 2"/>
          <p:cNvSpPr>
            <a:spLocks noGrp="1"/>
          </p:cNvSpPr>
          <p:nvPr>
            <p:ph idx="1"/>
          </p:nvPr>
        </p:nvSpPr>
        <p:spPr/>
        <p:txBody>
          <a:bodyPr/>
          <a:lstStyle/>
          <a:p>
            <a:pPr>
              <a:buFont typeface="Arial" charset="0"/>
              <a:buNone/>
            </a:pPr>
            <a:r>
              <a:rPr lang="en-CA" altLang="en-US" smtClean="0">
                <a:latin typeface="Arial" charset="0"/>
                <a:cs typeface="Arial" charset="0"/>
              </a:rPr>
              <a:t>	Both immediate siblings are full</a:t>
            </a:r>
          </a:p>
          <a:p>
            <a:pPr lvl="1"/>
            <a:r>
              <a:rPr lang="en-CA" altLang="en-US" smtClean="0">
                <a:latin typeface="Arial" charset="0"/>
                <a:cs typeface="Arial" charset="0"/>
              </a:rPr>
              <a:t>Split the leaf block into two, each of which are at least half full</a:t>
            </a:r>
          </a:p>
        </p:txBody>
      </p:sp>
      <p:pic>
        <p:nvPicPr>
          <p:cNvPr id="74756" name="Picture 11" descr="C:\Users\dwharder\Desktop\vx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822267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CA" altLang="en-US" smtClean="0">
                <a:latin typeface="Arial" charset="0"/>
                <a:cs typeface="Arial" charset="0"/>
              </a:rPr>
              <a:t>Insert</a:t>
            </a:r>
          </a:p>
        </p:txBody>
      </p:sp>
      <p:sp>
        <p:nvSpPr>
          <p:cNvPr id="75779"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parent must be modified to account for this new node:</a:t>
            </a:r>
          </a:p>
          <a:p>
            <a:pPr lvl="1"/>
            <a:r>
              <a:rPr lang="en-CA" altLang="en-US" smtClean="0">
                <a:latin typeface="Arial" charset="0"/>
                <a:cs typeface="Arial" charset="0"/>
              </a:rPr>
              <a:t>Add 60 to the parent and update the pointers</a:t>
            </a:r>
          </a:p>
        </p:txBody>
      </p:sp>
      <p:pic>
        <p:nvPicPr>
          <p:cNvPr id="75780" name="Picture 12" descr="C:\Users\dwharder\Desktop\vx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679871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en-CA" altLang="en-US" smtClean="0">
                <a:latin typeface="Arial" charset="0"/>
                <a:cs typeface="Arial" charset="0"/>
              </a:rPr>
              <a:t>Insert</a:t>
            </a:r>
          </a:p>
        </p:txBody>
      </p:sp>
      <p:sp>
        <p:nvSpPr>
          <p:cNvPr id="76803" name="Content Placeholder 2"/>
          <p:cNvSpPr>
            <a:spLocks noGrp="1"/>
          </p:cNvSpPr>
          <p:nvPr>
            <p:ph idx="1"/>
          </p:nvPr>
        </p:nvSpPr>
        <p:spPr/>
        <p:txBody>
          <a:bodyPr/>
          <a:lstStyle/>
          <a:p>
            <a:pPr>
              <a:buFont typeface="Arial" charset="0"/>
              <a:buNone/>
            </a:pPr>
            <a:r>
              <a:rPr lang="en-CA" altLang="en-US" smtClean="0">
                <a:latin typeface="Arial" charset="0"/>
                <a:cs typeface="Arial" charset="0"/>
              </a:rPr>
              <a:t>	Consider inserting 11</a:t>
            </a:r>
          </a:p>
        </p:txBody>
      </p:sp>
      <p:pic>
        <p:nvPicPr>
          <p:cNvPr id="76804" name="Picture 13" descr="C:\Users\dwharder\Desktop\vx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978205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CA" altLang="en-US" smtClean="0">
                <a:latin typeface="Arial" charset="0"/>
                <a:cs typeface="Arial" charset="0"/>
              </a:rPr>
              <a:t>Insert</a:t>
            </a:r>
          </a:p>
        </p:txBody>
      </p:sp>
      <p:sp>
        <p:nvSpPr>
          <p:cNvPr id="77827" name="Content Placeholder 2"/>
          <p:cNvSpPr>
            <a:spLocks noGrp="1"/>
          </p:cNvSpPr>
          <p:nvPr>
            <p:ph idx="1"/>
          </p:nvPr>
        </p:nvSpPr>
        <p:spPr/>
        <p:txBody>
          <a:bodyPr/>
          <a:lstStyle/>
          <a:p>
            <a:pPr>
              <a:buFont typeface="Arial" charset="0"/>
              <a:buNone/>
            </a:pPr>
            <a:r>
              <a:rPr lang="en-CA" altLang="en-US" smtClean="0">
                <a:latin typeface="Arial" charset="0"/>
                <a:cs typeface="Arial" charset="0"/>
              </a:rPr>
              <a:t>	Both siblings are full, so split the leaf block</a:t>
            </a:r>
          </a:p>
        </p:txBody>
      </p:sp>
      <p:pic>
        <p:nvPicPr>
          <p:cNvPr id="77828" name="Picture 5" descr="C:\Users\dwharder\Desktop\vx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408305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CA" altLang="en-US" smtClean="0">
                <a:latin typeface="Arial" charset="0"/>
                <a:cs typeface="Arial" charset="0"/>
              </a:rPr>
              <a:t>Insert</a:t>
            </a:r>
          </a:p>
        </p:txBody>
      </p:sp>
      <p:sp>
        <p:nvSpPr>
          <p:cNvPr id="78851"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parent must be updated to accommodate the new leaf block</a:t>
            </a:r>
          </a:p>
        </p:txBody>
      </p:sp>
      <p:pic>
        <p:nvPicPr>
          <p:cNvPr id="78852" name="Picture 6" descr="C:\Users\dwharder\Desktop\vx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476509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r>
              <a:rPr lang="en-CA" altLang="en-US" smtClean="0">
                <a:latin typeface="Arial" charset="0"/>
                <a:cs typeface="Arial" charset="0"/>
              </a:rPr>
              <a:t>Insert</a:t>
            </a:r>
          </a:p>
        </p:txBody>
      </p:sp>
      <p:sp>
        <p:nvSpPr>
          <p:cNvPr id="3" name="Content Placeholder 2"/>
          <p:cNvSpPr>
            <a:spLocks noGrp="1"/>
          </p:cNvSpPr>
          <p:nvPr>
            <p:ph idx="1"/>
          </p:nvPr>
        </p:nvSpPr>
        <p:spPr/>
        <p:txBody>
          <a:bodyPr/>
          <a:lstStyle/>
          <a:p>
            <a:pPr>
              <a:buFont typeface="Arial" charset="0"/>
              <a:buNone/>
              <a:defRPr/>
            </a:pPr>
            <a:r>
              <a:rPr lang="en-CA" dirty="0" smtClean="0"/>
              <a:t>	In addition to loading the two blocks, it is now necessary to:</a:t>
            </a:r>
          </a:p>
          <a:p>
            <a:pPr marL="1257300" lvl="2" indent="-457200">
              <a:buFont typeface="+mj-lt"/>
              <a:buAutoNum type="arabicPeriod"/>
              <a:defRPr/>
            </a:pPr>
            <a:r>
              <a:rPr lang="en-CA" sz="1800" dirty="0" smtClean="0">
                <a:latin typeface="Arial" charset="0"/>
                <a:cs typeface="Arial" charset="0"/>
              </a:rPr>
              <a:t>Save the modified leaf block,</a:t>
            </a:r>
          </a:p>
          <a:p>
            <a:pPr marL="1257300" lvl="2" indent="-457200">
              <a:buFont typeface="+mj-lt"/>
              <a:buAutoNum type="arabicPeriod"/>
              <a:defRPr/>
            </a:pPr>
            <a:r>
              <a:rPr lang="en-CA" sz="1800" dirty="0" smtClean="0">
                <a:latin typeface="Arial" charset="0"/>
                <a:cs typeface="Arial" charset="0"/>
              </a:rPr>
              <a:t>Save the new leaf block, and</a:t>
            </a:r>
          </a:p>
          <a:p>
            <a:pPr marL="1257300" lvl="2" indent="-457200">
              <a:buFont typeface="+mj-lt"/>
              <a:buAutoNum type="arabicPeriod"/>
              <a:defRPr/>
            </a:pPr>
            <a:r>
              <a:rPr lang="en-CA" sz="1800" dirty="0" smtClean="0">
                <a:latin typeface="Arial" charset="0"/>
                <a:cs typeface="Arial" charset="0"/>
              </a:rPr>
              <a:t>Save the parent.</a:t>
            </a:r>
          </a:p>
          <a:p>
            <a:pPr marL="857250" lvl="1" indent="-457200">
              <a:buFont typeface="+mj-lt"/>
              <a:buAutoNum type="arabicPeriod"/>
              <a:defRPr/>
            </a:pPr>
            <a:endParaRPr lang="en-CA" dirty="0" smtClean="0">
              <a:latin typeface="Arial" charset="0"/>
              <a:cs typeface="Arial" charset="0"/>
            </a:endParaRPr>
          </a:p>
          <a:p>
            <a:pPr marL="457200" indent="-457200">
              <a:buFont typeface="Arial" charset="0"/>
              <a:buNone/>
              <a:defRPr/>
            </a:pPr>
            <a:r>
              <a:rPr lang="en-CA" dirty="0" smtClean="0">
                <a:latin typeface="Arial" charset="0"/>
                <a:cs typeface="Arial" charset="0"/>
              </a:rPr>
              <a:t>	</a:t>
            </a:r>
            <a:r>
              <a:rPr lang="en-US" dirty="0" smtClean="0">
                <a:latin typeface="Arial" charset="0"/>
                <a:cs typeface="Arial" charset="0"/>
              </a:rPr>
              <a:t>Total time:  </a:t>
            </a:r>
            <a:r>
              <a:rPr lang="en-US" dirty="0" smtClean="0">
                <a:latin typeface="Times New Roman" pitchFamily="18" charset="0"/>
                <a:cs typeface="Arial" charset="0"/>
              </a:rPr>
              <a:t>20 ms + 30 ms = 50 ms</a:t>
            </a:r>
          </a:p>
          <a:p>
            <a:pPr marL="457200" indent="-457200">
              <a:buFont typeface="Arial" charset="0"/>
              <a:buNone/>
              <a:defRPr/>
            </a:pPr>
            <a:endParaRPr lang="en-US" dirty="0" smtClean="0">
              <a:latin typeface="Times New Roman" pitchFamily="18" charset="0"/>
              <a:cs typeface="Arial" charset="0"/>
            </a:endParaRPr>
          </a:p>
          <a:p>
            <a:pPr>
              <a:buFont typeface="Arial" charset="0"/>
              <a:buNone/>
              <a:defRPr/>
            </a:pPr>
            <a:r>
              <a:rPr lang="en-CA" dirty="0" smtClean="0"/>
              <a:t>	Problem:  what happens if the parent is full, too?</a:t>
            </a:r>
          </a:p>
          <a:p>
            <a:pPr lvl="1">
              <a:defRPr/>
            </a:pPr>
            <a:r>
              <a:rPr lang="en-CA" dirty="0" smtClean="0"/>
              <a:t>We must </a:t>
            </a:r>
            <a:r>
              <a:rPr lang="en-CA" dirty="0" err="1" smtClean="0"/>
              <a:t>recurse</a:t>
            </a:r>
            <a:r>
              <a:rPr lang="en-CA" dirty="0" smtClean="0"/>
              <a:t> back to the root</a:t>
            </a:r>
          </a:p>
        </p:txBody>
      </p:sp>
    </p:spTree>
    <p:extLst>
      <p:ext uri="{BB962C8B-B14F-4D97-AF65-F5344CB8AC3E}">
        <p14:creationId xmlns:p14="http://schemas.microsoft.com/office/powerpoint/2010/main" val="205610931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en-CA" altLang="en-US" smtClean="0">
                <a:latin typeface="Arial" charset="0"/>
                <a:cs typeface="Arial" charset="0"/>
              </a:rPr>
              <a:t>Insert</a:t>
            </a:r>
          </a:p>
        </p:txBody>
      </p:sp>
      <p:sp>
        <p:nvSpPr>
          <p:cNvPr id="80899" name="Content Placeholder 2"/>
          <p:cNvSpPr>
            <a:spLocks noGrp="1"/>
          </p:cNvSpPr>
          <p:nvPr>
            <p:ph idx="1"/>
          </p:nvPr>
        </p:nvSpPr>
        <p:spPr/>
        <p:txBody>
          <a:bodyPr/>
          <a:lstStyle/>
          <a:p>
            <a:pPr>
              <a:buFont typeface="Arial" charset="0"/>
              <a:buNone/>
            </a:pPr>
            <a:r>
              <a:rPr lang="en-CA" altLang="en-US" smtClean="0">
                <a:latin typeface="Arial" charset="0"/>
                <a:cs typeface="Arial" charset="0"/>
              </a:rPr>
              <a:t>	Consider inserting 35</a:t>
            </a:r>
          </a:p>
        </p:txBody>
      </p:sp>
      <p:pic>
        <p:nvPicPr>
          <p:cNvPr id="80900" name="Picture 7" descr="C:\Users\dwharder\Desktop\vx1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896214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CA" altLang="en-US" smtClean="0">
                <a:latin typeface="Arial" charset="0"/>
                <a:cs typeface="Arial" charset="0"/>
              </a:rPr>
              <a:t>Insert</a:t>
            </a:r>
          </a:p>
        </p:txBody>
      </p:sp>
      <p:sp>
        <p:nvSpPr>
          <p:cNvPr id="81923"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leaf block is full, so we split it</a:t>
            </a:r>
          </a:p>
          <a:p>
            <a:pPr lvl="1"/>
            <a:r>
              <a:rPr lang="en-CA" altLang="en-US" smtClean="0">
                <a:latin typeface="Arial" charset="0"/>
                <a:cs typeface="Arial" charset="0"/>
              </a:rPr>
              <a:t>The parent block, however, is also full</a:t>
            </a:r>
          </a:p>
        </p:txBody>
      </p:sp>
      <p:pic>
        <p:nvPicPr>
          <p:cNvPr id="81924" name="Picture 8" descr="C:\Users\dwharder\Desktop\vx1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854942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r>
              <a:rPr lang="en-CA" altLang="en-US" smtClean="0">
                <a:latin typeface="Arial" charset="0"/>
                <a:cs typeface="Arial" charset="0"/>
              </a:rPr>
              <a:t>Insert</a:t>
            </a:r>
          </a:p>
        </p:txBody>
      </p:sp>
      <p:sp>
        <p:nvSpPr>
          <p:cNvPr id="82947" name="Content Placeholder 2"/>
          <p:cNvSpPr>
            <a:spLocks noGrp="1"/>
          </p:cNvSpPr>
          <p:nvPr>
            <p:ph idx="1"/>
          </p:nvPr>
        </p:nvSpPr>
        <p:spPr/>
        <p:txBody>
          <a:bodyPr/>
          <a:lstStyle/>
          <a:p>
            <a:pPr>
              <a:buFont typeface="Arial" charset="0"/>
              <a:buNone/>
            </a:pPr>
            <a:r>
              <a:rPr lang="en-CA" altLang="en-US" smtClean="0">
                <a:latin typeface="Arial" charset="0"/>
                <a:cs typeface="Arial" charset="0"/>
              </a:rPr>
              <a:t>	We can split the parent block in two</a:t>
            </a:r>
          </a:p>
          <a:p>
            <a:pPr>
              <a:buFont typeface="Arial" charset="0"/>
              <a:buNone/>
            </a:pPr>
            <a:endParaRPr lang="en-CA" altLang="en-US" smtClean="0">
              <a:latin typeface="Arial" charset="0"/>
              <a:cs typeface="Arial" charset="0"/>
            </a:endParaRPr>
          </a:p>
        </p:txBody>
      </p:sp>
      <p:pic>
        <p:nvPicPr>
          <p:cNvPr id="82948" name="Picture 5" descr="C:\Users\dwharder\Desktop\vx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422152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r>
              <a:rPr lang="en-CA" altLang="en-US" smtClean="0">
                <a:latin typeface="Arial" charset="0"/>
                <a:cs typeface="Arial" charset="0"/>
              </a:rPr>
              <a:t>Insert</a:t>
            </a:r>
          </a:p>
        </p:txBody>
      </p:sp>
      <p:sp>
        <p:nvSpPr>
          <p:cNvPr id="83971" name="Content Placeholder 2"/>
          <p:cNvSpPr>
            <a:spLocks noGrp="1"/>
          </p:cNvSpPr>
          <p:nvPr>
            <p:ph idx="1"/>
          </p:nvPr>
        </p:nvSpPr>
        <p:spPr/>
        <p:txBody>
          <a:bodyPr/>
          <a:lstStyle/>
          <a:p>
            <a:pPr>
              <a:buFont typeface="Arial" charset="0"/>
              <a:buNone/>
            </a:pPr>
            <a:r>
              <a:rPr lang="en-CA" altLang="en-US" smtClean="0">
                <a:latin typeface="Arial" charset="0"/>
                <a:cs typeface="Arial" charset="0"/>
              </a:rPr>
              <a:t>	At this point, the root node must also be updated</a:t>
            </a:r>
          </a:p>
        </p:txBody>
      </p:sp>
      <p:pic>
        <p:nvPicPr>
          <p:cNvPr id="83972" name="Picture 7" descr="C:\Users\dwharder\Desktop\vx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3140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en-US" smtClean="0">
                <a:latin typeface="Arial" charset="0"/>
                <a:cs typeface="Arial" charset="0"/>
              </a:rPr>
              <a:t>Hard Drives</a:t>
            </a:r>
          </a:p>
        </p:txBody>
      </p:sp>
      <p:sp>
        <p:nvSpPr>
          <p:cNvPr id="11267"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Main memory (in general) is </a:t>
            </a:r>
            <a:r>
              <a:rPr lang="en-US" altLang="en-US" i="1" smtClean="0">
                <a:latin typeface="Arial" charset="0"/>
                <a:cs typeface="Arial" charset="0"/>
              </a:rPr>
              <a:t>byte addressable</a:t>
            </a:r>
            <a:endParaRPr lang="en-US" altLang="en-US" smtClean="0">
              <a:latin typeface="Arial" charset="0"/>
              <a:cs typeface="Arial" charset="0"/>
            </a:endParaRPr>
          </a:p>
          <a:p>
            <a:pPr lvl="1"/>
            <a:r>
              <a:rPr lang="en-US" altLang="en-US" smtClean="0">
                <a:latin typeface="Arial" charset="0"/>
                <a:cs typeface="Arial" charset="0"/>
              </a:rPr>
              <a:t>Each byte has its own address</a:t>
            </a:r>
          </a:p>
          <a:p>
            <a:pPr lvl="1"/>
            <a:r>
              <a:rPr lang="en-US" altLang="en-US" smtClean="0">
                <a:latin typeface="Arial" charset="0"/>
                <a:cs typeface="Arial" charset="0"/>
              </a:rPr>
              <a:t>Each byte can be accessed or modified</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To access a bit, you must access the byte containing it</a:t>
            </a:r>
          </a:p>
          <a:p>
            <a:endParaRPr lang="en-US" altLang="en-US" smtClean="0">
              <a:latin typeface="Arial" charset="0"/>
              <a:cs typeface="Arial" charset="0"/>
            </a:endParaRPr>
          </a:p>
        </p:txBody>
      </p:sp>
    </p:spTree>
    <p:extLst>
      <p:ext uri="{BB962C8B-B14F-4D97-AF65-F5344CB8AC3E}">
        <p14:creationId xmlns:p14="http://schemas.microsoft.com/office/powerpoint/2010/main" val="25860822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r>
              <a:rPr lang="en-CA" altLang="en-US" smtClean="0">
                <a:latin typeface="Arial" charset="0"/>
                <a:cs typeface="Arial" charset="0"/>
              </a:rPr>
              <a:t>Insert</a:t>
            </a:r>
          </a:p>
        </p:txBody>
      </p:sp>
      <p:sp>
        <p:nvSpPr>
          <p:cNvPr id="3" name="Content Placeholder 2"/>
          <p:cNvSpPr>
            <a:spLocks noGrp="1"/>
          </p:cNvSpPr>
          <p:nvPr>
            <p:ph idx="1"/>
          </p:nvPr>
        </p:nvSpPr>
        <p:spPr/>
        <p:txBody>
          <a:bodyPr/>
          <a:lstStyle/>
          <a:p>
            <a:pPr>
              <a:buFont typeface="Arial" charset="0"/>
              <a:buNone/>
              <a:defRPr/>
            </a:pPr>
            <a:r>
              <a:rPr lang="en-CA" dirty="0" smtClean="0"/>
              <a:t>	In addition to loading the two blocks, it is now necessary to:</a:t>
            </a:r>
          </a:p>
          <a:p>
            <a:pPr marL="1257300" lvl="2" indent="-457200">
              <a:buFont typeface="+mj-lt"/>
              <a:buAutoNum type="arabicPeriod"/>
              <a:defRPr/>
            </a:pPr>
            <a:r>
              <a:rPr lang="en-CA" sz="1800" dirty="0" smtClean="0">
                <a:latin typeface="Arial" charset="0"/>
                <a:cs typeface="Arial" charset="0"/>
              </a:rPr>
              <a:t>Save the new and the modified leaf blocks,</a:t>
            </a:r>
          </a:p>
          <a:p>
            <a:pPr marL="1257300" lvl="2" indent="-457200">
              <a:buFont typeface="+mj-lt"/>
              <a:buAutoNum type="arabicPeriod"/>
              <a:defRPr/>
            </a:pPr>
            <a:r>
              <a:rPr lang="en-CA" sz="1800" dirty="0" smtClean="0">
                <a:latin typeface="Arial" charset="0"/>
                <a:cs typeface="Arial" charset="0"/>
              </a:rPr>
              <a:t>Save the new and modified internal blocks, and</a:t>
            </a:r>
          </a:p>
          <a:p>
            <a:pPr marL="1257300" lvl="2" indent="-457200">
              <a:buFont typeface="+mj-lt"/>
              <a:buAutoNum type="arabicPeriod"/>
              <a:defRPr/>
            </a:pPr>
            <a:r>
              <a:rPr lang="en-CA" sz="1800" dirty="0" smtClean="0">
                <a:latin typeface="Arial" charset="0"/>
                <a:cs typeface="Arial" charset="0"/>
              </a:rPr>
              <a:t>Save the root.</a:t>
            </a:r>
          </a:p>
          <a:p>
            <a:pPr marL="857250" lvl="1" indent="-457200">
              <a:buFont typeface="+mj-lt"/>
              <a:buAutoNum type="arabicPeriod"/>
              <a:defRPr/>
            </a:pPr>
            <a:endParaRPr lang="en-CA" dirty="0" smtClean="0">
              <a:latin typeface="Arial" charset="0"/>
              <a:cs typeface="Arial" charset="0"/>
            </a:endParaRPr>
          </a:p>
          <a:p>
            <a:pPr marL="457200" indent="-457200">
              <a:buFont typeface="Arial" charset="0"/>
              <a:buNone/>
              <a:defRPr/>
            </a:pPr>
            <a:r>
              <a:rPr lang="en-CA" dirty="0" smtClean="0">
                <a:latin typeface="Arial" charset="0"/>
                <a:cs typeface="Arial" charset="0"/>
              </a:rPr>
              <a:t>	</a:t>
            </a:r>
            <a:r>
              <a:rPr lang="en-US" dirty="0" smtClean="0">
                <a:latin typeface="Arial" charset="0"/>
                <a:cs typeface="Arial" charset="0"/>
              </a:rPr>
              <a:t>Total time:  </a:t>
            </a:r>
            <a:r>
              <a:rPr lang="en-US" dirty="0" smtClean="0">
                <a:latin typeface="Times New Roman" pitchFamily="18" charset="0"/>
                <a:cs typeface="Arial" charset="0"/>
              </a:rPr>
              <a:t>20 ms + 50 ms = 70 ms</a:t>
            </a:r>
          </a:p>
          <a:p>
            <a:pPr marL="457200" indent="-457200">
              <a:buFont typeface="Arial" charset="0"/>
              <a:buNone/>
              <a:defRPr/>
            </a:pPr>
            <a:endParaRPr lang="en-US" dirty="0" smtClean="0">
              <a:latin typeface="Times New Roman" pitchFamily="18" charset="0"/>
              <a:cs typeface="Arial" charset="0"/>
            </a:endParaRPr>
          </a:p>
          <a:p>
            <a:pPr>
              <a:buFont typeface="Arial" charset="0"/>
              <a:buNone/>
              <a:defRPr/>
            </a:pPr>
            <a:r>
              <a:rPr lang="en-CA" dirty="0" smtClean="0"/>
              <a:t>	Problem:  what happens if the parent is full, too?</a:t>
            </a:r>
          </a:p>
          <a:p>
            <a:pPr lvl="1">
              <a:defRPr/>
            </a:pPr>
            <a:r>
              <a:rPr lang="en-CA" dirty="0" smtClean="0"/>
              <a:t>We must </a:t>
            </a:r>
            <a:r>
              <a:rPr lang="en-CA" dirty="0" err="1" smtClean="0"/>
              <a:t>recurse</a:t>
            </a:r>
            <a:r>
              <a:rPr lang="en-CA" dirty="0" smtClean="0"/>
              <a:t> back to the root</a:t>
            </a:r>
          </a:p>
        </p:txBody>
      </p:sp>
    </p:spTree>
    <p:extLst>
      <p:ext uri="{BB962C8B-B14F-4D97-AF65-F5344CB8AC3E}">
        <p14:creationId xmlns:p14="http://schemas.microsoft.com/office/powerpoint/2010/main" val="220063515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r>
              <a:rPr lang="en-CA" altLang="en-US" smtClean="0">
                <a:latin typeface="Arial" charset="0"/>
                <a:cs typeface="Arial" charset="0"/>
              </a:rPr>
              <a:t>Insert</a:t>
            </a:r>
          </a:p>
        </p:txBody>
      </p:sp>
      <p:sp>
        <p:nvSpPr>
          <p:cNvPr id="86019" name="Content Placeholder 2"/>
          <p:cNvSpPr>
            <a:spLocks noGrp="1"/>
          </p:cNvSpPr>
          <p:nvPr>
            <p:ph idx="1"/>
          </p:nvPr>
        </p:nvSpPr>
        <p:spPr/>
        <p:txBody>
          <a:bodyPr/>
          <a:lstStyle/>
          <a:p>
            <a:pPr>
              <a:buFont typeface="Arial" charset="0"/>
              <a:buNone/>
            </a:pPr>
            <a:r>
              <a:rPr lang="en-CA" altLang="en-US" smtClean="0">
                <a:latin typeface="Arial" charset="0"/>
                <a:cs typeface="Arial" charset="0"/>
              </a:rPr>
              <a:t>	Once again, the root node is updated allow a successful search for any key</a:t>
            </a:r>
          </a:p>
        </p:txBody>
      </p:sp>
      <p:pic>
        <p:nvPicPr>
          <p:cNvPr id="86020" name="Picture 6" descr="C:\Users\dwharder\Desktop\vx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1217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r>
              <a:rPr lang="en-CA" altLang="en-US" smtClean="0">
                <a:latin typeface="Arial" charset="0"/>
                <a:cs typeface="Arial" charset="0"/>
              </a:rPr>
              <a:t>Insert</a:t>
            </a:r>
          </a:p>
        </p:txBody>
      </p:sp>
      <p:sp>
        <p:nvSpPr>
          <p:cNvPr id="87043" name="Content Placeholder 2"/>
          <p:cNvSpPr>
            <a:spLocks noGrp="1"/>
          </p:cNvSpPr>
          <p:nvPr>
            <p:ph idx="1"/>
          </p:nvPr>
        </p:nvSpPr>
        <p:spPr/>
        <p:txBody>
          <a:bodyPr/>
          <a:lstStyle/>
          <a:p>
            <a:pPr>
              <a:buFont typeface="Arial" charset="0"/>
              <a:buNone/>
            </a:pPr>
            <a:r>
              <a:rPr lang="en-CA" altLang="en-US" smtClean="0">
                <a:latin typeface="Arial" charset="0"/>
                <a:cs typeface="Arial" charset="0"/>
              </a:rPr>
              <a:t>	Consider inserting 86</a:t>
            </a:r>
          </a:p>
        </p:txBody>
      </p:sp>
      <p:pic>
        <p:nvPicPr>
          <p:cNvPr id="87044" name="Picture 5" descr="C:\Users\dwharder\Desktop\vx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657832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CA" altLang="en-US" smtClean="0">
                <a:latin typeface="Arial" charset="0"/>
                <a:cs typeface="Arial" charset="0"/>
              </a:rPr>
              <a:t>Insert</a:t>
            </a:r>
          </a:p>
        </p:txBody>
      </p:sp>
      <p:sp>
        <p:nvSpPr>
          <p:cNvPr id="88067" name="Content Placeholder 2"/>
          <p:cNvSpPr>
            <a:spLocks noGrp="1"/>
          </p:cNvSpPr>
          <p:nvPr>
            <p:ph idx="1"/>
          </p:nvPr>
        </p:nvSpPr>
        <p:spPr/>
        <p:txBody>
          <a:bodyPr/>
          <a:lstStyle/>
          <a:p>
            <a:pPr>
              <a:buFont typeface="Arial" charset="0"/>
              <a:buNone/>
            </a:pPr>
            <a:r>
              <a:rPr lang="en-CA" altLang="en-US" smtClean="0">
                <a:latin typeface="Arial" charset="0"/>
                <a:cs typeface="Arial" charset="0"/>
              </a:rPr>
              <a:t>	Again, the leaf block is full, so we must split it</a:t>
            </a:r>
          </a:p>
        </p:txBody>
      </p:sp>
      <p:pic>
        <p:nvPicPr>
          <p:cNvPr id="88068" name="Picture 6" descr="C:\Users\dwharder\Desktop\vx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73107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r>
              <a:rPr lang="en-CA" altLang="en-US" smtClean="0">
                <a:latin typeface="Arial" charset="0"/>
                <a:cs typeface="Arial" charset="0"/>
              </a:rPr>
              <a:t>Insert</a:t>
            </a:r>
          </a:p>
        </p:txBody>
      </p:sp>
      <p:sp>
        <p:nvSpPr>
          <p:cNvPr id="89091" name="Content Placeholder 2"/>
          <p:cNvSpPr>
            <a:spLocks noGrp="1"/>
          </p:cNvSpPr>
          <p:nvPr>
            <p:ph idx="1"/>
          </p:nvPr>
        </p:nvSpPr>
        <p:spPr/>
        <p:txBody>
          <a:bodyPr/>
          <a:lstStyle/>
          <a:p>
            <a:pPr>
              <a:buFont typeface="Arial" charset="0"/>
              <a:buNone/>
            </a:pPr>
            <a:r>
              <a:rPr lang="en-CA" altLang="en-US" smtClean="0">
                <a:latin typeface="Arial" charset="0"/>
                <a:cs typeface="Arial" charset="0"/>
              </a:rPr>
              <a:t>	However, the parent node is also full</a:t>
            </a:r>
          </a:p>
        </p:txBody>
      </p:sp>
      <p:pic>
        <p:nvPicPr>
          <p:cNvPr id="89092" name="Picture 7" descr="C:\Users\dwharder\Desktop\vx1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92891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r>
              <a:rPr lang="en-CA" altLang="en-US" smtClean="0">
                <a:latin typeface="Arial" charset="0"/>
                <a:cs typeface="Arial" charset="0"/>
              </a:rPr>
              <a:t>Insert</a:t>
            </a:r>
          </a:p>
        </p:txBody>
      </p:sp>
      <p:sp>
        <p:nvSpPr>
          <p:cNvPr id="90115" name="Content Placeholder 2"/>
          <p:cNvSpPr>
            <a:spLocks noGrp="1"/>
          </p:cNvSpPr>
          <p:nvPr>
            <p:ph idx="1"/>
          </p:nvPr>
        </p:nvSpPr>
        <p:spPr/>
        <p:txBody>
          <a:bodyPr/>
          <a:lstStyle/>
          <a:p>
            <a:pPr>
              <a:buFont typeface="Arial" charset="0"/>
              <a:buNone/>
            </a:pPr>
            <a:r>
              <a:rPr lang="en-CA" altLang="en-US" smtClean="0">
                <a:latin typeface="Arial" charset="0"/>
                <a:cs typeface="Arial" charset="0"/>
              </a:rPr>
              <a:t>	We must split the parent block as well, but the root node is also full</a:t>
            </a:r>
          </a:p>
          <a:p>
            <a:pPr lvl="1"/>
            <a:r>
              <a:rPr lang="en-CA" altLang="en-US" smtClean="0">
                <a:latin typeface="Arial" charset="0"/>
                <a:cs typeface="Arial" charset="0"/>
              </a:rPr>
              <a:t>Split the root node into two nodes</a:t>
            </a:r>
          </a:p>
        </p:txBody>
      </p:sp>
      <p:pic>
        <p:nvPicPr>
          <p:cNvPr id="90116" name="Picture 8" descr="C:\Users\dwharder\Desktop\vx1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937903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r>
              <a:rPr lang="en-CA" altLang="en-US" smtClean="0">
                <a:latin typeface="Arial" charset="0"/>
                <a:cs typeface="Arial" charset="0"/>
              </a:rPr>
              <a:t>Insert</a:t>
            </a:r>
          </a:p>
        </p:txBody>
      </p:sp>
      <p:sp>
        <p:nvSpPr>
          <p:cNvPr id="91139"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This, however, is no longer a tree:</a:t>
            </a:r>
          </a:p>
          <a:p>
            <a:pPr lvl="1"/>
            <a:r>
              <a:rPr lang="en-CA" altLang="en-US" smtClean="0">
                <a:latin typeface="Arial" charset="0"/>
                <a:cs typeface="Arial" charset="0"/>
              </a:rPr>
              <a:t>In order to create a tree, we must introduce a new root node</a:t>
            </a:r>
          </a:p>
        </p:txBody>
      </p:sp>
      <p:pic>
        <p:nvPicPr>
          <p:cNvPr id="91140" name="Picture 9" descr="C:\Users\dwharder\Desktop\vx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313263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r>
              <a:rPr lang="en-CA" altLang="en-US" smtClean="0">
                <a:latin typeface="Arial" charset="0"/>
                <a:cs typeface="Arial" charset="0"/>
              </a:rPr>
              <a:t>Insert</a:t>
            </a:r>
          </a:p>
        </p:txBody>
      </p:sp>
      <p:sp>
        <p:nvSpPr>
          <p:cNvPr id="92163"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root node is only required to have at least two children</a:t>
            </a:r>
          </a:p>
          <a:p>
            <a:pPr lvl="1"/>
            <a:r>
              <a:rPr lang="en-CA" altLang="en-US" smtClean="0">
                <a:latin typeface="Arial" charset="0"/>
                <a:cs typeface="Arial" charset="0"/>
              </a:rPr>
              <a:t>We store the smallest entry in the newly created 2</a:t>
            </a:r>
            <a:r>
              <a:rPr lang="en-CA" altLang="en-US" baseline="30000" smtClean="0">
                <a:latin typeface="Arial" charset="0"/>
                <a:cs typeface="Arial" charset="0"/>
              </a:rPr>
              <a:t>nd</a:t>
            </a:r>
            <a:r>
              <a:rPr lang="en-CA" altLang="en-US" smtClean="0">
                <a:latin typeface="Arial" charset="0"/>
                <a:cs typeface="Arial" charset="0"/>
              </a:rPr>
              <a:t> tree: 49</a:t>
            </a:r>
          </a:p>
        </p:txBody>
      </p:sp>
      <p:pic>
        <p:nvPicPr>
          <p:cNvPr id="92164" name="Picture 10" descr="C:\Users\dwharder\Desktop\vx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10016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en-CA" altLang="en-US" smtClean="0">
                <a:latin typeface="Arial" charset="0"/>
                <a:cs typeface="Arial" charset="0"/>
              </a:rPr>
              <a:t>Insert</a:t>
            </a:r>
          </a:p>
        </p:txBody>
      </p:sp>
      <p:sp>
        <p:nvSpPr>
          <p:cNvPr id="93187" name="Content Placeholder 2"/>
          <p:cNvSpPr>
            <a:spLocks noGrp="1"/>
          </p:cNvSpPr>
          <p:nvPr>
            <p:ph idx="1"/>
          </p:nvPr>
        </p:nvSpPr>
        <p:spPr/>
        <p:txBody>
          <a:bodyPr/>
          <a:lstStyle/>
          <a:p>
            <a:pPr>
              <a:buFont typeface="Arial" charset="0"/>
              <a:buNone/>
            </a:pPr>
            <a:r>
              <a:rPr lang="en-CA" altLang="en-US" smtClean="0">
                <a:latin typeface="Arial" charset="0"/>
                <a:cs typeface="Arial" charset="0"/>
              </a:rPr>
              <a:t>	Everything in the first subtree of the root is less than 49</a:t>
            </a:r>
          </a:p>
          <a:p>
            <a:pPr>
              <a:buFont typeface="Arial" charset="0"/>
              <a:buNone/>
            </a:pPr>
            <a:r>
              <a:rPr lang="en-CA" altLang="en-US" smtClean="0">
                <a:latin typeface="Arial" charset="0"/>
                <a:cs typeface="Arial" charset="0"/>
              </a:rPr>
              <a:t>	Everything in the second subtree is greater than or equal to 49</a:t>
            </a:r>
          </a:p>
        </p:txBody>
      </p:sp>
      <p:pic>
        <p:nvPicPr>
          <p:cNvPr id="93188" name="Picture 11" descr="C:\Users\dwharder\Desktop\vx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506471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r>
              <a:rPr lang="en-CA" altLang="en-US" smtClean="0">
                <a:latin typeface="Arial" charset="0"/>
                <a:cs typeface="Arial" charset="0"/>
              </a:rPr>
              <a:t>Insert</a:t>
            </a:r>
          </a:p>
        </p:txBody>
      </p:sp>
      <p:sp>
        <p:nvSpPr>
          <p:cNvPr id="3" name="Content Placeholder 2"/>
          <p:cNvSpPr>
            <a:spLocks noGrp="1"/>
          </p:cNvSpPr>
          <p:nvPr>
            <p:ph idx="1"/>
          </p:nvPr>
        </p:nvSpPr>
        <p:spPr/>
        <p:txBody>
          <a:bodyPr/>
          <a:lstStyle/>
          <a:p>
            <a:pPr>
              <a:buFont typeface="Arial" charset="0"/>
              <a:buNone/>
              <a:defRPr/>
            </a:pPr>
            <a:r>
              <a:rPr lang="en-CA" dirty="0" smtClean="0"/>
              <a:t>	In addition to loading the two blocks (</a:t>
            </a:r>
            <a:r>
              <a:rPr lang="en-US" dirty="0">
                <a:latin typeface="Times New Roman" pitchFamily="18" charset="0"/>
                <a:cs typeface="Arial" charset="0"/>
              </a:rPr>
              <a:t>20 </a:t>
            </a:r>
            <a:r>
              <a:rPr lang="en-US" dirty="0" err="1" smtClean="0">
                <a:latin typeface="Times New Roman" pitchFamily="18" charset="0"/>
                <a:cs typeface="Arial" charset="0"/>
              </a:rPr>
              <a:t>ms</a:t>
            </a:r>
            <a:r>
              <a:rPr lang="en-CA" dirty="0" smtClean="0"/>
              <a:t>), it is now necessary to:</a:t>
            </a:r>
          </a:p>
          <a:p>
            <a:pPr marL="1257300" lvl="2" indent="-457200">
              <a:buFont typeface="+mj-lt"/>
              <a:buAutoNum type="arabicPeriod"/>
              <a:defRPr/>
            </a:pPr>
            <a:r>
              <a:rPr lang="en-CA" sz="1800" dirty="0" smtClean="0">
                <a:latin typeface="Arial" charset="0"/>
                <a:cs typeface="Arial" charset="0"/>
              </a:rPr>
              <a:t>Save the new and the modified leaf blocks,</a:t>
            </a:r>
          </a:p>
          <a:p>
            <a:pPr marL="1257300" lvl="2" indent="-457200">
              <a:buFont typeface="+mj-lt"/>
              <a:buAutoNum type="arabicPeriod"/>
              <a:defRPr/>
            </a:pPr>
            <a:r>
              <a:rPr lang="en-CA" sz="1800" dirty="0" smtClean="0">
                <a:latin typeface="Arial" charset="0"/>
                <a:cs typeface="Arial" charset="0"/>
              </a:rPr>
              <a:t>Save the new and modified internal blocks,</a:t>
            </a:r>
          </a:p>
          <a:p>
            <a:pPr marL="1257300" lvl="2" indent="-457200">
              <a:buFont typeface="+mj-lt"/>
              <a:buAutoNum type="arabicPeriod"/>
              <a:defRPr/>
            </a:pPr>
            <a:r>
              <a:rPr lang="en-CA" sz="1800" dirty="0" smtClean="0">
                <a:latin typeface="Arial" charset="0"/>
                <a:cs typeface="Arial" charset="0"/>
              </a:rPr>
              <a:t>Save the previous root and its new sibling, and</a:t>
            </a:r>
          </a:p>
          <a:p>
            <a:pPr marL="1257300" lvl="2" indent="-457200">
              <a:buFont typeface="+mj-lt"/>
              <a:buAutoNum type="arabicPeriod"/>
              <a:defRPr/>
            </a:pPr>
            <a:r>
              <a:rPr lang="en-CA" sz="1800" dirty="0" smtClean="0">
                <a:latin typeface="Arial" charset="0"/>
                <a:cs typeface="Arial" charset="0"/>
              </a:rPr>
              <a:t>Save the new root node.</a:t>
            </a:r>
          </a:p>
          <a:p>
            <a:pPr marL="857250" lvl="1" indent="-457200">
              <a:buFont typeface="+mj-lt"/>
              <a:buAutoNum type="arabicPeriod"/>
              <a:defRPr/>
            </a:pPr>
            <a:endParaRPr lang="en-CA" dirty="0" smtClean="0">
              <a:latin typeface="Arial" charset="0"/>
              <a:cs typeface="Arial" charset="0"/>
            </a:endParaRPr>
          </a:p>
          <a:p>
            <a:pPr marL="457200" indent="-457200">
              <a:buFont typeface="Arial" charset="0"/>
              <a:buNone/>
              <a:defRPr/>
            </a:pPr>
            <a:r>
              <a:rPr lang="en-CA" dirty="0" smtClean="0">
                <a:latin typeface="Arial" charset="0"/>
                <a:cs typeface="Arial" charset="0"/>
              </a:rPr>
              <a:t>	</a:t>
            </a:r>
            <a:r>
              <a:rPr lang="en-US" dirty="0" smtClean="0">
                <a:latin typeface="Arial" charset="0"/>
                <a:cs typeface="Arial" charset="0"/>
              </a:rPr>
              <a:t>Total time:  </a:t>
            </a:r>
            <a:r>
              <a:rPr lang="en-US" dirty="0">
                <a:latin typeface="Times New Roman" pitchFamily="18" charset="0"/>
                <a:cs typeface="Arial" charset="0"/>
              </a:rPr>
              <a:t>20 </a:t>
            </a:r>
            <a:r>
              <a:rPr lang="en-US" dirty="0" err="1">
                <a:latin typeface="Times New Roman" pitchFamily="18" charset="0"/>
                <a:cs typeface="Arial" charset="0"/>
              </a:rPr>
              <a:t>ms</a:t>
            </a:r>
            <a:r>
              <a:rPr lang="en-US" dirty="0">
                <a:latin typeface="Times New Roman" pitchFamily="18" charset="0"/>
                <a:cs typeface="Arial" charset="0"/>
              </a:rPr>
              <a:t> + 7</a:t>
            </a:r>
            <a:r>
              <a:rPr lang="en-US" dirty="0" smtClean="0">
                <a:latin typeface="Times New Roman" pitchFamily="18" charset="0"/>
                <a:cs typeface="Arial" charset="0"/>
              </a:rPr>
              <a:t>0 </a:t>
            </a:r>
            <a:r>
              <a:rPr lang="en-US" dirty="0" err="1" smtClean="0">
                <a:latin typeface="Times New Roman" pitchFamily="18" charset="0"/>
                <a:cs typeface="Arial" charset="0"/>
              </a:rPr>
              <a:t>ms</a:t>
            </a:r>
            <a:r>
              <a:rPr lang="en-US" dirty="0" smtClean="0">
                <a:latin typeface="Times New Roman" pitchFamily="18" charset="0"/>
                <a:cs typeface="Arial" charset="0"/>
              </a:rPr>
              <a:t> = 90 ms</a:t>
            </a:r>
          </a:p>
        </p:txBody>
      </p:sp>
    </p:spTree>
    <p:extLst>
      <p:ext uri="{BB962C8B-B14F-4D97-AF65-F5344CB8AC3E}">
        <p14:creationId xmlns:p14="http://schemas.microsoft.com/office/powerpoint/2010/main" val="945246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ltLang="en-US" smtClean="0">
                <a:latin typeface="Arial" charset="0"/>
                <a:cs typeface="Arial" charset="0"/>
              </a:rPr>
              <a:t>Hard Drives</a:t>
            </a:r>
          </a:p>
        </p:txBody>
      </p:sp>
      <p:sp>
        <p:nvSpPr>
          <p:cNvPr id="12291"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Hard drives are </a:t>
            </a:r>
            <a:r>
              <a:rPr lang="en-US" altLang="en-US" i="1" smtClean="0">
                <a:latin typeface="Arial" charset="0"/>
                <a:cs typeface="Arial" charset="0"/>
              </a:rPr>
              <a:t>block addressable</a:t>
            </a:r>
          </a:p>
          <a:p>
            <a:pPr lvl="1"/>
            <a:r>
              <a:rPr lang="en-US" altLang="en-US" smtClean="0">
                <a:latin typeface="Arial" charset="0"/>
                <a:cs typeface="Arial" charset="0"/>
              </a:rPr>
              <a:t>The block size is variable</a:t>
            </a:r>
          </a:p>
          <a:p>
            <a:pPr lvl="1"/>
            <a:r>
              <a:rPr lang="en-US" altLang="en-US" smtClean="0">
                <a:latin typeface="Arial" charset="0"/>
                <a:cs typeface="Arial" charset="0"/>
              </a:rPr>
              <a:t>We will assume blocks are 4 KiB</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To access a byte from a block, you must load the entire block containing it</a:t>
            </a:r>
          </a:p>
          <a:p>
            <a:endParaRPr lang="en-US" altLang="en-US" smtClean="0">
              <a:latin typeface="Arial" charset="0"/>
              <a:cs typeface="Arial" charset="0"/>
            </a:endParaRPr>
          </a:p>
        </p:txBody>
      </p:sp>
    </p:spTree>
    <p:extLst>
      <p:ext uri="{BB962C8B-B14F-4D97-AF65-F5344CB8AC3E}">
        <p14:creationId xmlns:p14="http://schemas.microsoft.com/office/powerpoint/2010/main" val="31994178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r>
              <a:rPr lang="en-CA" altLang="en-US" smtClean="0">
                <a:latin typeface="Arial" charset="0"/>
                <a:cs typeface="Arial" charset="0"/>
              </a:rPr>
              <a:t>Insert</a:t>
            </a:r>
          </a:p>
        </p:txBody>
      </p:sp>
      <p:sp>
        <p:nvSpPr>
          <p:cNvPr id="95235" name="Content Placeholder 2"/>
          <p:cNvSpPr>
            <a:spLocks noGrp="1"/>
          </p:cNvSpPr>
          <p:nvPr>
            <p:ph idx="1"/>
          </p:nvPr>
        </p:nvSpPr>
        <p:spPr/>
        <p:txBody>
          <a:bodyPr/>
          <a:lstStyle/>
          <a:p>
            <a:pPr>
              <a:buFont typeface="Arial" charset="0"/>
              <a:buNone/>
            </a:pPr>
            <a:r>
              <a:rPr lang="en-CA" altLang="en-US" smtClean="0">
                <a:latin typeface="Arial" charset="0"/>
                <a:cs typeface="Arial" charset="0"/>
              </a:rPr>
              <a:t>	We can only grow the height of the tree by adding a new root</a:t>
            </a:r>
          </a:p>
          <a:p>
            <a:pPr lvl="1"/>
            <a:r>
              <a:rPr lang="en-CA" altLang="en-US" smtClean="0">
                <a:latin typeface="Arial" charset="0"/>
                <a:cs typeface="Arial" charset="0"/>
              </a:rPr>
              <a:t>Thus, all children are now at depth 3</a:t>
            </a:r>
          </a:p>
        </p:txBody>
      </p:sp>
      <p:pic>
        <p:nvPicPr>
          <p:cNvPr id="95236" name="Picture 10" descr="C:\Users\dwharder\Desktop\vx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2673350"/>
            <a:ext cx="7704137"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134292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r>
              <a:rPr lang="en-CA" altLang="en-US" smtClean="0">
                <a:latin typeface="Arial" charset="0"/>
                <a:cs typeface="Arial" charset="0"/>
              </a:rPr>
              <a:t>Insert</a:t>
            </a:r>
          </a:p>
        </p:txBody>
      </p:sp>
      <p:sp>
        <p:nvSpPr>
          <p:cNvPr id="96259" name="Content Placeholder 2"/>
          <p:cNvSpPr>
            <a:spLocks noGrp="1"/>
          </p:cNvSpPr>
          <p:nvPr>
            <p:ph idx="1"/>
          </p:nvPr>
        </p:nvSpPr>
        <p:spPr/>
        <p:txBody>
          <a:bodyPr/>
          <a:lstStyle/>
          <a:p>
            <a:pPr>
              <a:buFont typeface="Arial" charset="0"/>
              <a:buNone/>
            </a:pPr>
            <a:r>
              <a:rPr lang="en-CA" altLang="en-US" smtClean="0">
                <a:latin typeface="Arial" charset="0"/>
                <a:cs typeface="Arial" charset="0"/>
              </a:rPr>
              <a:t>	At this point, the leaves are more sparse as are most internal nodes</a:t>
            </a:r>
          </a:p>
          <a:p>
            <a:pPr lvl="1"/>
            <a:r>
              <a:rPr lang="en-CA" altLang="en-US" smtClean="0">
                <a:latin typeface="Arial" charset="0"/>
                <a:cs typeface="Arial" charset="0"/>
              </a:rPr>
              <a:t>10, 19, 34, 37, 38, 62, 89 and 90 could be added to existing leaf blocks</a:t>
            </a:r>
          </a:p>
          <a:p>
            <a:pPr lvl="1"/>
            <a:r>
              <a:rPr lang="en-CA" altLang="en-US" smtClean="0">
                <a:latin typeface="Arial" charset="0"/>
                <a:cs typeface="Arial" charset="0"/>
              </a:rPr>
              <a:t>22, 23, 29, 31, 41, 44, 46, 47, 68, 70, 72, 73, 76, 77, 80, 83, 84, 93, … could be added requiring that only the parent be modified</a:t>
            </a:r>
          </a:p>
        </p:txBody>
      </p:sp>
      <p:pic>
        <p:nvPicPr>
          <p:cNvPr id="96260" name="Picture 2" descr="C:\Users\dwharder\Desktop\kks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92438"/>
            <a:ext cx="91440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71777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r>
              <a:rPr lang="en-CA" altLang="en-US" smtClean="0">
                <a:latin typeface="Arial" charset="0"/>
                <a:cs typeface="Arial" charset="0"/>
              </a:rPr>
              <a:t>Insert</a:t>
            </a:r>
          </a:p>
        </p:txBody>
      </p:sp>
      <p:sp>
        <p:nvSpPr>
          <p:cNvPr id="97283" name="Content Placeholder 2"/>
          <p:cNvSpPr>
            <a:spLocks noGrp="1"/>
          </p:cNvSpPr>
          <p:nvPr>
            <p:ph idx="1"/>
          </p:nvPr>
        </p:nvSpPr>
        <p:spPr/>
        <p:txBody>
          <a:bodyPr/>
          <a:lstStyle/>
          <a:p>
            <a:pPr>
              <a:buFont typeface="Arial" charset="0"/>
              <a:buNone/>
            </a:pPr>
            <a:r>
              <a:rPr lang="en-CA" altLang="en-US" smtClean="0">
                <a:latin typeface="Arial" charset="0"/>
                <a:cs typeface="Arial" charset="0"/>
              </a:rPr>
              <a:t>	For example, consider adding 70</a:t>
            </a:r>
          </a:p>
        </p:txBody>
      </p:sp>
      <p:pic>
        <p:nvPicPr>
          <p:cNvPr id="97284" name="Picture 12" descr="C:\Users\dwharder\Desktop\vx1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92438"/>
            <a:ext cx="91440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23391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r>
              <a:rPr lang="en-CA" altLang="en-US" smtClean="0">
                <a:latin typeface="Arial" charset="0"/>
                <a:cs typeface="Arial" charset="0"/>
              </a:rPr>
              <a:t>Insert</a:t>
            </a:r>
          </a:p>
        </p:txBody>
      </p:sp>
      <p:sp>
        <p:nvSpPr>
          <p:cNvPr id="98307"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This only requires that leaf block to be split its parent to be updated</a:t>
            </a:r>
          </a:p>
        </p:txBody>
      </p:sp>
      <p:pic>
        <p:nvPicPr>
          <p:cNvPr id="98308" name="Picture 13" descr="C:\Users\dwharder\Desktop\vx1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92438"/>
            <a:ext cx="91440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353687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r>
              <a:rPr lang="en-CA" altLang="en-US" smtClean="0">
                <a:latin typeface="Arial" charset="0"/>
                <a:cs typeface="Arial" charset="0"/>
              </a:rPr>
              <a:t>Insert</a:t>
            </a:r>
          </a:p>
        </p:txBody>
      </p:sp>
      <p:sp>
        <p:nvSpPr>
          <p:cNvPr id="99331"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addition 0, 1, 13, 16, 17, 50, 57or 65 would still result in the parent being split</a:t>
            </a:r>
          </a:p>
        </p:txBody>
      </p:sp>
      <p:pic>
        <p:nvPicPr>
          <p:cNvPr id="99332" name="Picture 14" descr="C:\Users\dwharder\Desktop\vx2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92438"/>
            <a:ext cx="91440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766391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r>
              <a:rPr lang="en-CA" altLang="en-US" smtClean="0">
                <a:latin typeface="Arial" charset="0"/>
                <a:cs typeface="Arial" charset="0"/>
              </a:rPr>
              <a:t>Insert</a:t>
            </a:r>
          </a:p>
        </p:txBody>
      </p:sp>
      <p:sp>
        <p:nvSpPr>
          <p:cNvPr id="100355" name="Content Placeholder 2"/>
          <p:cNvSpPr>
            <a:spLocks noGrp="1"/>
          </p:cNvSpPr>
          <p:nvPr>
            <p:ph idx="1"/>
          </p:nvPr>
        </p:nvSpPr>
        <p:spPr/>
        <p:txBody>
          <a:bodyPr/>
          <a:lstStyle/>
          <a:p>
            <a:pPr>
              <a:buFont typeface="Arial" charset="0"/>
              <a:buNone/>
            </a:pPr>
            <a:r>
              <a:rPr lang="en-CA" altLang="en-US" smtClean="0">
                <a:latin typeface="Arial" charset="0"/>
                <a:cs typeface="Arial" charset="0"/>
              </a:rPr>
              <a:t>	However, adding 65 fills the corresponding leaf block</a:t>
            </a:r>
          </a:p>
        </p:txBody>
      </p:sp>
      <p:pic>
        <p:nvPicPr>
          <p:cNvPr id="100356" name="Picture 4" descr="C:\Users\dwharder\Desktop\il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92438"/>
            <a:ext cx="91440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98980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r>
              <a:rPr lang="en-CA" altLang="en-US" smtClean="0">
                <a:latin typeface="Arial" charset="0"/>
                <a:cs typeface="Arial" charset="0"/>
              </a:rPr>
              <a:t>Insert</a:t>
            </a:r>
          </a:p>
        </p:txBody>
      </p:sp>
      <p:sp>
        <p:nvSpPr>
          <p:cNvPr id="101379"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This would again update the parent</a:t>
            </a:r>
          </a:p>
        </p:txBody>
      </p:sp>
      <p:pic>
        <p:nvPicPr>
          <p:cNvPr id="101380" name="Picture 2" descr="C:\Users\dwharder\Desktop\d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92438"/>
            <a:ext cx="91440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673197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r>
              <a:rPr lang="en-CA" altLang="en-US" smtClean="0">
                <a:latin typeface="Arial" charset="0"/>
                <a:cs typeface="Arial" charset="0"/>
              </a:rPr>
              <a:t>Insert</a:t>
            </a:r>
          </a:p>
        </p:txBody>
      </p:sp>
      <p:sp>
        <p:nvSpPr>
          <p:cNvPr id="102403" name="Content Placeholder 2"/>
          <p:cNvSpPr>
            <a:spLocks noGrp="1"/>
          </p:cNvSpPr>
          <p:nvPr>
            <p:ph idx="1"/>
          </p:nvPr>
        </p:nvSpPr>
        <p:spPr/>
        <p:txBody>
          <a:bodyPr/>
          <a:lstStyle/>
          <a:p>
            <a:pPr>
              <a:buFont typeface="Arial" charset="0"/>
              <a:buNone/>
            </a:pPr>
            <a:r>
              <a:rPr lang="en-CA" altLang="en-US" smtClean="0">
                <a:latin typeface="Arial" charset="0"/>
                <a:cs typeface="Arial" charset="0"/>
              </a:rPr>
              <a:t>	Inserting 77 would split the leaf block, but only update the parent</a:t>
            </a:r>
          </a:p>
        </p:txBody>
      </p:sp>
      <p:pic>
        <p:nvPicPr>
          <p:cNvPr id="102404" name="Picture 5" descr="C:\Users\dwharder\Desktop\xxv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92438"/>
            <a:ext cx="91440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182788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r>
              <a:rPr lang="en-CA" altLang="en-US" smtClean="0">
                <a:latin typeface="Arial" charset="0"/>
                <a:cs typeface="Arial" charset="0"/>
              </a:rPr>
              <a:t>Insert</a:t>
            </a:r>
          </a:p>
        </p:txBody>
      </p:sp>
      <p:sp>
        <p:nvSpPr>
          <p:cNvPr id="103427" name="Content Placeholder 2"/>
          <p:cNvSpPr>
            <a:spLocks noGrp="1"/>
          </p:cNvSpPr>
          <p:nvPr>
            <p:ph idx="1"/>
          </p:nvPr>
        </p:nvSpPr>
        <p:spPr/>
        <p:txBody>
          <a:bodyPr/>
          <a:lstStyle/>
          <a:p>
            <a:pPr>
              <a:buFont typeface="Arial" charset="0"/>
              <a:buNone/>
            </a:pPr>
            <a:r>
              <a:rPr lang="en-CA" altLang="en-US" smtClean="0">
                <a:latin typeface="Arial" charset="0"/>
                <a:cs typeface="Arial" charset="0"/>
              </a:rPr>
              <a:t>	Finally, we could insert 80 to split that leaf block and its parent</a:t>
            </a:r>
          </a:p>
        </p:txBody>
      </p:sp>
      <p:pic>
        <p:nvPicPr>
          <p:cNvPr id="103428" name="Picture 5" descr="C:\Users\dwharder\Desktop\bbx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92438"/>
            <a:ext cx="91440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20120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p:txBody>
          <a:bodyPr/>
          <a:lstStyle/>
          <a:p>
            <a:r>
              <a:rPr lang="en-CA" altLang="en-US" smtClean="0">
                <a:latin typeface="Arial" charset="0"/>
                <a:cs typeface="Arial" charset="0"/>
              </a:rPr>
              <a:t>Insert</a:t>
            </a:r>
          </a:p>
        </p:txBody>
      </p:sp>
      <p:sp>
        <p:nvSpPr>
          <p:cNvPr id="104451" name="Content Placeholder 2"/>
          <p:cNvSpPr>
            <a:spLocks noGrp="1"/>
          </p:cNvSpPr>
          <p:nvPr>
            <p:ph idx="1"/>
          </p:nvPr>
        </p:nvSpPr>
        <p:spPr/>
        <p:txBody>
          <a:bodyPr/>
          <a:lstStyle/>
          <a:p>
            <a:pPr>
              <a:buFont typeface="Arial" charset="0"/>
              <a:buNone/>
            </a:pPr>
            <a:r>
              <a:rPr lang="en-CA" altLang="en-US" smtClean="0">
                <a:latin typeface="Arial" charset="0"/>
                <a:cs typeface="Arial" charset="0"/>
              </a:rPr>
              <a:t>	The leaf is full, but so is its parent</a:t>
            </a:r>
          </a:p>
        </p:txBody>
      </p:sp>
      <p:pic>
        <p:nvPicPr>
          <p:cNvPr id="104452" name="Picture 6" descr="C:\Users\dwharder\Desktop\kksv.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92438"/>
            <a:ext cx="91440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4137055"/>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735C851FC52D24495D3EF0F82C296CE" ma:contentTypeVersion="" ma:contentTypeDescription="Create a new document." ma:contentTypeScope="" ma:versionID="0f33d12874ba270e62c08159800080f5">
  <xsd:schema xmlns:xsd="http://www.w3.org/2001/XMLSchema" xmlns:xs="http://www.w3.org/2001/XMLSchema" xmlns:p="http://schemas.microsoft.com/office/2006/metadata/properties" xmlns:ns1="http://schemas.microsoft.com/sharepoint/v3" targetNamespace="http://schemas.microsoft.com/office/2006/metadata/properties" ma:root="true" ma:fieldsID="53aad9280c7bc17f35f657eabd183f16"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32704278-9A34-4415-9FEE-DFEF85CBB8FF}"/>
</file>

<file path=customXml/itemProps2.xml><?xml version="1.0" encoding="utf-8"?>
<ds:datastoreItem xmlns:ds="http://schemas.openxmlformats.org/officeDocument/2006/customXml" ds:itemID="{BCAE1A3E-D372-4774-9E0D-2AD39C030578}"/>
</file>

<file path=customXml/itemProps3.xml><?xml version="1.0" encoding="utf-8"?>
<ds:datastoreItem xmlns:ds="http://schemas.openxmlformats.org/officeDocument/2006/customXml" ds:itemID="{A33D5D7B-EA26-44E3-AAE6-96DE8EFEB910}"/>
</file>

<file path=docProps/app.xml><?xml version="1.0" encoding="utf-8"?>
<Properties xmlns="http://schemas.openxmlformats.org/officeDocument/2006/extended-properties" xmlns:vt="http://schemas.openxmlformats.org/officeDocument/2006/docPropsVTypes">
  <Template/>
  <TotalTime>15539</TotalTime>
  <Words>529</Words>
  <Application>Microsoft Office PowerPoint</Application>
  <PresentationFormat>On-screen Show (4:3)</PresentationFormat>
  <Paragraphs>685</Paragraphs>
  <Slides>131</Slides>
  <Notes>83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131</vt:i4>
      </vt:variant>
    </vt:vector>
  </HeadingPairs>
  <TitlesOfParts>
    <vt:vector size="133" baseType="lpstr">
      <vt:lpstr>Custom Design</vt:lpstr>
      <vt:lpstr>MathType 6.0 Equation</vt:lpstr>
      <vt:lpstr>PowerPoint Presentation</vt:lpstr>
      <vt:lpstr>Outline</vt:lpstr>
      <vt:lpstr>Hard Drives</vt:lpstr>
      <vt:lpstr>Hard Drives</vt:lpstr>
      <vt:lpstr>Hard Drives</vt:lpstr>
      <vt:lpstr>Hard Drives</vt:lpstr>
      <vt:lpstr>Hard Drives</vt:lpstr>
      <vt:lpstr>Hard Drives</vt:lpstr>
      <vt:lpstr>Hard Drives</vt:lpstr>
      <vt:lpstr>Hard Drives</vt:lpstr>
      <vt:lpstr>Hard Drives</vt:lpstr>
      <vt:lpstr>Hard Drives</vt:lpstr>
      <vt:lpstr>Hard Drives</vt:lpstr>
      <vt:lpstr>Hard Drives</vt:lpstr>
      <vt:lpstr>Hard Drives</vt:lpstr>
      <vt:lpstr>Storing Very Large Trees</vt:lpstr>
      <vt:lpstr>Storing Very Large Trees</vt:lpstr>
      <vt:lpstr>Storing Very Large Trees</vt:lpstr>
      <vt:lpstr>Binary Search Trees</vt:lpstr>
      <vt:lpstr>Binary Search Trees</vt:lpstr>
      <vt:lpstr> M-Way Search Trees</vt:lpstr>
      <vt:lpstr> M-Way Search Trees</vt:lpstr>
      <vt:lpstr> M-Way Search Trees</vt:lpstr>
      <vt:lpstr> M-Way Search Trees</vt:lpstr>
      <vt:lpstr> M-Way Search Trees</vt:lpstr>
      <vt:lpstr> M-Way Search Trees</vt:lpstr>
      <vt:lpstr> M-Way Search Trees</vt:lpstr>
      <vt:lpstr> M-Way Search Trees</vt:lpstr>
      <vt:lpstr> M-Way Search Trees</vt:lpstr>
      <vt:lpstr> M-Way Search Trees</vt:lpstr>
      <vt:lpstr> M-Way Search Trees</vt:lpstr>
      <vt:lpstr> M-Way Search Trees</vt:lpstr>
      <vt:lpstr> M-Way Search Trees</vt:lpstr>
      <vt:lpstr> M-Way Search Trees</vt:lpstr>
      <vt:lpstr>B+ Trees</vt:lpstr>
      <vt:lpstr>B+ Trees</vt:lpstr>
      <vt:lpstr>B+ Trees</vt:lpstr>
      <vt:lpstr>B+ Trees</vt:lpstr>
      <vt:lpstr>B+ Trees</vt:lpstr>
      <vt:lpstr>B+ Trees</vt:lpstr>
      <vt:lpstr>B+ Trees</vt:lpstr>
      <vt:lpstr>B+ Trees</vt:lpstr>
      <vt:lpstr>B+ Trees</vt:lpstr>
      <vt:lpstr>B+ Trees</vt:lpstr>
      <vt:lpstr>B+ Trees</vt:lpstr>
      <vt:lpstr>B+ Trees</vt:lpstr>
      <vt:lpstr>B+ Trees</vt:lpstr>
      <vt:lpstr>B+ Trees</vt:lpstr>
      <vt:lpstr>B+ Trees</vt:lpstr>
      <vt:lpstr>B+ Trees</vt:lpstr>
      <vt:lpstr>B+ Trees</vt:lpstr>
      <vt:lpstr>B+ Trees</vt:lpstr>
      <vt:lpstr>B+ Trees</vt:lpstr>
      <vt:lpstr>B+ Trees</vt:lpstr>
      <vt:lpstr>Example</vt:lpstr>
      <vt:lpstr>Example</vt:lpstr>
      <vt:lpstr>Find</vt:lpstr>
      <vt:lpstr>Find</vt:lpstr>
      <vt:lpstr>Find</vt:lpstr>
      <vt:lpstr>Find</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Insert</vt:lpstr>
      <vt:lpstr>Erase</vt:lpstr>
      <vt:lpstr>Erase</vt:lpstr>
      <vt:lpstr>Erase</vt:lpstr>
      <vt:lpstr>Erase</vt:lpstr>
      <vt:lpstr>Erase</vt:lpstr>
      <vt:lpstr>Erase</vt:lpstr>
      <vt:lpstr>Erase</vt:lpstr>
      <vt:lpstr>Erase</vt:lpstr>
      <vt:lpstr>Erase</vt:lpstr>
      <vt:lpstr>Erase</vt:lpstr>
      <vt:lpstr>Erase</vt:lpstr>
      <vt:lpstr>Erase</vt:lpstr>
      <vt:lpstr>Erase</vt:lpstr>
      <vt:lpstr>Erase</vt:lpstr>
      <vt:lpstr>Erase</vt:lpstr>
      <vt:lpstr>Example: Removal</vt:lpstr>
      <vt:lpstr>Erase</vt:lpstr>
      <vt:lpstr>Erase</vt:lpstr>
      <vt:lpstr>Erase</vt:lpstr>
      <vt:lpstr>Erase</vt:lpstr>
      <vt:lpstr>Erase</vt:lpstr>
      <vt:lpstr>Erase</vt:lpstr>
      <vt:lpstr>Erase</vt:lpstr>
      <vt:lpstr>Erase</vt:lpstr>
      <vt:lpstr>Erase</vt:lpstr>
      <vt:lpstr>Terminology</vt:lpstr>
      <vt:lpstr>B* Trees</vt:lpstr>
      <vt:lpstr>B+ trees</vt:lpstr>
      <vt:lpstr>References</vt:lpstr>
      <vt:lpstr>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1168</cp:revision>
  <dcterms:created xsi:type="dcterms:W3CDTF">2009-09-11T23:00:44Z</dcterms:created>
  <dcterms:modified xsi:type="dcterms:W3CDTF">2014-03-05T13:49:15Z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0x010100D735C851FC52D24495D3EF0F82C296CE</vt:lpwstr>
  </property>
</Properties>
</file>